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3"/>
  </p:notesMasterIdLst>
  <p:sldIdLst>
    <p:sldId id="264" r:id="rId2"/>
    <p:sldId id="272" r:id="rId3"/>
    <p:sldId id="277" r:id="rId4"/>
    <p:sldId id="280" r:id="rId5"/>
    <p:sldId id="278" r:id="rId6"/>
    <p:sldId id="287" r:id="rId7"/>
    <p:sldId id="288" r:id="rId8"/>
    <p:sldId id="289" r:id="rId9"/>
    <p:sldId id="290" r:id="rId10"/>
    <p:sldId id="291" r:id="rId11"/>
    <p:sldId id="296" r:id="rId12"/>
    <p:sldId id="292" r:id="rId13"/>
    <p:sldId id="293" r:id="rId14"/>
    <p:sldId id="294" r:id="rId15"/>
    <p:sldId id="295" r:id="rId16"/>
    <p:sldId id="297" r:id="rId17"/>
    <p:sldId id="298" r:id="rId18"/>
    <p:sldId id="299" r:id="rId19"/>
    <p:sldId id="323" r:id="rId20"/>
    <p:sldId id="301" r:id="rId21"/>
    <p:sldId id="304" r:id="rId22"/>
    <p:sldId id="302" r:id="rId23"/>
    <p:sldId id="303" r:id="rId24"/>
    <p:sldId id="305" r:id="rId25"/>
    <p:sldId id="307" r:id="rId26"/>
    <p:sldId id="306" r:id="rId27"/>
    <p:sldId id="273" r:id="rId28"/>
    <p:sldId id="274" r:id="rId29"/>
    <p:sldId id="275" r:id="rId30"/>
    <p:sldId id="281" r:id="rId31"/>
    <p:sldId id="276" r:id="rId32"/>
    <p:sldId id="282" r:id="rId33"/>
    <p:sldId id="283" r:id="rId34"/>
    <p:sldId id="284" r:id="rId35"/>
    <p:sldId id="285" r:id="rId36"/>
    <p:sldId id="286" r:id="rId37"/>
    <p:sldId id="265" r:id="rId38"/>
    <p:sldId id="270" r:id="rId39"/>
    <p:sldId id="271" r:id="rId40"/>
    <p:sldId id="267" r:id="rId41"/>
    <p:sldId id="268" r:id="rId42"/>
    <p:sldId id="269" r:id="rId43"/>
    <p:sldId id="266" r:id="rId44"/>
    <p:sldId id="262" r:id="rId45"/>
    <p:sldId id="300" r:id="rId46"/>
    <p:sldId id="308" r:id="rId47"/>
    <p:sldId id="309" r:id="rId48"/>
    <p:sldId id="310" r:id="rId49"/>
    <p:sldId id="311" r:id="rId50"/>
    <p:sldId id="312" r:id="rId51"/>
    <p:sldId id="313" r:id="rId52"/>
    <p:sldId id="314" r:id="rId53"/>
    <p:sldId id="315" r:id="rId54"/>
    <p:sldId id="316" r:id="rId55"/>
    <p:sldId id="318" r:id="rId56"/>
    <p:sldId id="317" r:id="rId57"/>
    <p:sldId id="319" r:id="rId58"/>
    <p:sldId id="320" r:id="rId59"/>
    <p:sldId id="321" r:id="rId60"/>
    <p:sldId id="322" r:id="rId61"/>
    <p:sldId id="261" r:id="rId6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7AFDE"/>
    <a:srgbClr val="FF5AE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4E69A8A-02D9-46DE-8D02-AC03772FFB22}" v="1" dt="2022-12-12T10:32:09.65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5542"/>
  </p:normalViewPr>
  <p:slideViewPr>
    <p:cSldViewPr snapToGrid="0" snapToObjects="1">
      <p:cViewPr varScale="1">
        <p:scale>
          <a:sx n="59" d="100"/>
          <a:sy n="59" d="100"/>
        </p:scale>
        <p:origin x="940"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notesMaster" Target="notesMasters/notesMaster1.xml"/><Relationship Id="rId68"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69" Type="http://schemas.microsoft.com/office/2015/10/relationships/revisionInfo" Target="revisionInfo.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erald Francis" userId="b43fd2132e0b1f8f" providerId="LiveId" clId="{F4E69A8A-02D9-46DE-8D02-AC03772FFB22}"/>
    <pc:docChg chg="custSel addSld modSld">
      <pc:chgData name="Jerald Francis" userId="b43fd2132e0b1f8f" providerId="LiveId" clId="{F4E69A8A-02D9-46DE-8D02-AC03772FFB22}" dt="2022-12-12T15:09:13.028" v="320" actId="20577"/>
      <pc:docMkLst>
        <pc:docMk/>
      </pc:docMkLst>
      <pc:sldChg chg="addSp delSp modSp new mod">
        <pc:chgData name="Jerald Francis" userId="b43fd2132e0b1f8f" providerId="LiveId" clId="{F4E69A8A-02D9-46DE-8D02-AC03772FFB22}" dt="2022-12-12T15:09:13.028" v="320" actId="20577"/>
        <pc:sldMkLst>
          <pc:docMk/>
          <pc:sldMk cId="1977800637" sldId="323"/>
        </pc:sldMkLst>
        <pc:spChg chg="mod">
          <ac:chgData name="Jerald Francis" userId="b43fd2132e0b1f8f" providerId="LiveId" clId="{F4E69A8A-02D9-46DE-8D02-AC03772FFB22}" dt="2022-12-12T10:38:29.893" v="51" actId="20577"/>
          <ac:spMkLst>
            <pc:docMk/>
            <pc:sldMk cId="1977800637" sldId="323"/>
            <ac:spMk id="2" creationId="{C5FAE685-74CF-AA14-F32B-09F22819F7B5}"/>
          </ac:spMkLst>
        </pc:spChg>
        <pc:spChg chg="del">
          <ac:chgData name="Jerald Francis" userId="b43fd2132e0b1f8f" providerId="LiveId" clId="{F4E69A8A-02D9-46DE-8D02-AC03772FFB22}" dt="2022-12-12T10:31:15.445" v="26" actId="22"/>
          <ac:spMkLst>
            <pc:docMk/>
            <pc:sldMk cId="1977800637" sldId="323"/>
            <ac:spMk id="3" creationId="{F69FBB8F-25C5-9484-819D-8D463C96D830}"/>
          </ac:spMkLst>
        </pc:spChg>
        <pc:spChg chg="add mod">
          <ac:chgData name="Jerald Francis" userId="b43fd2132e0b1f8f" providerId="LiveId" clId="{F4E69A8A-02D9-46DE-8D02-AC03772FFB22}" dt="2022-12-12T15:09:13.028" v="320" actId="20577"/>
          <ac:spMkLst>
            <pc:docMk/>
            <pc:sldMk cId="1977800637" sldId="323"/>
            <ac:spMk id="7" creationId="{14379943-D535-F0F0-8698-4FA82045D854}"/>
          </ac:spMkLst>
        </pc:spChg>
        <pc:picChg chg="add del mod ord">
          <ac:chgData name="Jerald Francis" userId="b43fd2132e0b1f8f" providerId="LiveId" clId="{F4E69A8A-02D9-46DE-8D02-AC03772FFB22}" dt="2022-12-12T10:32:05.563" v="41" actId="21"/>
          <ac:picMkLst>
            <pc:docMk/>
            <pc:sldMk cId="1977800637" sldId="323"/>
            <ac:picMk id="5" creationId="{F16D309D-7190-CA07-802D-14F3D3FB812B}"/>
          </ac:picMkLst>
        </pc:picChg>
        <pc:picChg chg="add mod">
          <ac:chgData name="Jerald Francis" userId="b43fd2132e0b1f8f" providerId="LiveId" clId="{F4E69A8A-02D9-46DE-8D02-AC03772FFB22}" dt="2022-12-12T15:08:50.480" v="270" actId="14100"/>
          <ac:picMkLst>
            <pc:docMk/>
            <pc:sldMk cId="1977800637" sldId="323"/>
            <ac:picMk id="8" creationId="{E262AE98-EEFB-FDDB-92A4-9F3CA7312BD7}"/>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F0EE7B6-29D4-6B4E-B9A3-6A9D80297CB6}" type="datetimeFigureOut">
              <a:rPr lang="en-US" smtClean="0"/>
              <a:t>12/12/2022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CB6540-45AB-1C47-BAEB-7EA4AA917E88}" type="slidenum">
              <a:rPr lang="en-US" smtClean="0"/>
              <a:t>‹#›</a:t>
            </a:fld>
            <a:endParaRPr lang="en-US"/>
          </a:p>
        </p:txBody>
      </p:sp>
    </p:spTree>
    <p:extLst>
      <p:ext uri="{BB962C8B-B14F-4D97-AF65-F5344CB8AC3E}">
        <p14:creationId xmlns:p14="http://schemas.microsoft.com/office/powerpoint/2010/main" val="42655500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CB6540-45AB-1C47-BAEB-7EA4AA917E88}" type="slidenum">
              <a:rPr lang="en-US" smtClean="0"/>
              <a:t>12</a:t>
            </a:fld>
            <a:endParaRPr lang="en-US"/>
          </a:p>
        </p:txBody>
      </p:sp>
    </p:spTree>
    <p:extLst>
      <p:ext uri="{BB962C8B-B14F-4D97-AF65-F5344CB8AC3E}">
        <p14:creationId xmlns:p14="http://schemas.microsoft.com/office/powerpoint/2010/main" val="24256857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73CDC5-B552-EF3D-4070-C57CBEE80BC8}"/>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FE8FE960-6372-B95D-3D4D-02B0658B46C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0E5F874D-78BA-A0B1-3A0D-C7B269FDDAAE}"/>
              </a:ext>
            </a:extLst>
          </p:cNvPr>
          <p:cNvSpPr>
            <a:spLocks noGrp="1"/>
          </p:cNvSpPr>
          <p:nvPr>
            <p:ph type="dt" sz="half" idx="10"/>
          </p:nvPr>
        </p:nvSpPr>
        <p:spPr/>
        <p:txBody>
          <a:bodyPr/>
          <a:lstStyle/>
          <a:p>
            <a:fld id="{64AE7436-959D-8547-8B10-9B2D231F35AD}" type="datetimeFigureOut">
              <a:rPr lang="en-US" smtClean="0"/>
              <a:t>12/12/2022</a:t>
            </a:fld>
            <a:endParaRPr lang="en-US"/>
          </a:p>
        </p:txBody>
      </p:sp>
      <p:sp>
        <p:nvSpPr>
          <p:cNvPr id="5" name="Footer Placeholder 4">
            <a:extLst>
              <a:ext uri="{FF2B5EF4-FFF2-40B4-BE49-F238E27FC236}">
                <a16:creationId xmlns:a16="http://schemas.microsoft.com/office/drawing/2014/main" id="{5CBC37D1-C3CD-5A90-1AB9-B75DE9128FA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31C7223-C956-F67E-5A8A-A41D527CBBB1}"/>
              </a:ext>
            </a:extLst>
          </p:cNvPr>
          <p:cNvSpPr>
            <a:spLocks noGrp="1"/>
          </p:cNvSpPr>
          <p:nvPr>
            <p:ph type="sldNum" sz="quarter" idx="12"/>
          </p:nvPr>
        </p:nvSpPr>
        <p:spPr/>
        <p:txBody>
          <a:bodyPr/>
          <a:lstStyle/>
          <a:p>
            <a:fld id="{370117F6-5B9E-4842-805A-D532BC0AE1AA}" type="slidenum">
              <a:rPr lang="en-US" smtClean="0"/>
              <a:t>‹#›</a:t>
            </a:fld>
            <a:endParaRPr lang="en-US"/>
          </a:p>
        </p:txBody>
      </p:sp>
    </p:spTree>
    <p:extLst>
      <p:ext uri="{BB962C8B-B14F-4D97-AF65-F5344CB8AC3E}">
        <p14:creationId xmlns:p14="http://schemas.microsoft.com/office/powerpoint/2010/main" val="6308643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8D038E-1E60-1757-3FB8-7C8EFF26ABE9}"/>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3A0D42D2-7E73-D641-AF21-BC71C1D6399F}"/>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C488B19B-3ADE-F814-22E3-D21B23DE01FA}"/>
              </a:ext>
            </a:extLst>
          </p:cNvPr>
          <p:cNvSpPr>
            <a:spLocks noGrp="1"/>
          </p:cNvSpPr>
          <p:nvPr>
            <p:ph type="dt" sz="half" idx="10"/>
          </p:nvPr>
        </p:nvSpPr>
        <p:spPr/>
        <p:txBody>
          <a:bodyPr/>
          <a:lstStyle/>
          <a:p>
            <a:fld id="{64AE7436-959D-8547-8B10-9B2D231F35AD}" type="datetimeFigureOut">
              <a:rPr lang="en-US" smtClean="0"/>
              <a:t>12/12/2022</a:t>
            </a:fld>
            <a:endParaRPr lang="en-US"/>
          </a:p>
        </p:txBody>
      </p:sp>
      <p:sp>
        <p:nvSpPr>
          <p:cNvPr id="5" name="Footer Placeholder 4">
            <a:extLst>
              <a:ext uri="{FF2B5EF4-FFF2-40B4-BE49-F238E27FC236}">
                <a16:creationId xmlns:a16="http://schemas.microsoft.com/office/drawing/2014/main" id="{26F8C757-0807-64FD-DCE8-7CE07C2B6FB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7DDC057-AD42-F23D-C7CA-8DF3242750A6}"/>
              </a:ext>
            </a:extLst>
          </p:cNvPr>
          <p:cNvSpPr>
            <a:spLocks noGrp="1"/>
          </p:cNvSpPr>
          <p:nvPr>
            <p:ph type="sldNum" sz="quarter" idx="12"/>
          </p:nvPr>
        </p:nvSpPr>
        <p:spPr/>
        <p:txBody>
          <a:bodyPr/>
          <a:lstStyle/>
          <a:p>
            <a:fld id="{370117F6-5B9E-4842-805A-D532BC0AE1AA}" type="slidenum">
              <a:rPr lang="en-US" smtClean="0"/>
              <a:t>‹#›</a:t>
            </a:fld>
            <a:endParaRPr lang="en-US"/>
          </a:p>
        </p:txBody>
      </p:sp>
    </p:spTree>
    <p:extLst>
      <p:ext uri="{BB962C8B-B14F-4D97-AF65-F5344CB8AC3E}">
        <p14:creationId xmlns:p14="http://schemas.microsoft.com/office/powerpoint/2010/main" val="36584294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92851F0-A21C-874F-9E47-9FC6A6F29993}"/>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1D06FB72-0919-C2ED-2040-2728DE8D8A5F}"/>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9968B0E3-DA1E-FF97-F5FD-2217D700E98F}"/>
              </a:ext>
            </a:extLst>
          </p:cNvPr>
          <p:cNvSpPr>
            <a:spLocks noGrp="1"/>
          </p:cNvSpPr>
          <p:nvPr>
            <p:ph type="dt" sz="half" idx="10"/>
          </p:nvPr>
        </p:nvSpPr>
        <p:spPr/>
        <p:txBody>
          <a:bodyPr/>
          <a:lstStyle/>
          <a:p>
            <a:fld id="{64AE7436-959D-8547-8B10-9B2D231F35AD}" type="datetimeFigureOut">
              <a:rPr lang="en-US" smtClean="0"/>
              <a:t>12/12/2022</a:t>
            </a:fld>
            <a:endParaRPr lang="en-US"/>
          </a:p>
        </p:txBody>
      </p:sp>
      <p:sp>
        <p:nvSpPr>
          <p:cNvPr id="5" name="Footer Placeholder 4">
            <a:extLst>
              <a:ext uri="{FF2B5EF4-FFF2-40B4-BE49-F238E27FC236}">
                <a16:creationId xmlns:a16="http://schemas.microsoft.com/office/drawing/2014/main" id="{4A0793E9-5C64-174D-C8F4-BFE41DAC28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9D3E181-BEC6-0130-E113-08E4311224A5}"/>
              </a:ext>
            </a:extLst>
          </p:cNvPr>
          <p:cNvSpPr>
            <a:spLocks noGrp="1"/>
          </p:cNvSpPr>
          <p:nvPr>
            <p:ph type="sldNum" sz="quarter" idx="12"/>
          </p:nvPr>
        </p:nvSpPr>
        <p:spPr/>
        <p:txBody>
          <a:bodyPr/>
          <a:lstStyle/>
          <a:p>
            <a:fld id="{370117F6-5B9E-4842-805A-D532BC0AE1AA}" type="slidenum">
              <a:rPr lang="en-US" smtClean="0"/>
              <a:t>‹#›</a:t>
            </a:fld>
            <a:endParaRPr lang="en-US"/>
          </a:p>
        </p:txBody>
      </p:sp>
    </p:spTree>
    <p:extLst>
      <p:ext uri="{BB962C8B-B14F-4D97-AF65-F5344CB8AC3E}">
        <p14:creationId xmlns:p14="http://schemas.microsoft.com/office/powerpoint/2010/main" val="33894168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3E67D8-597E-69F3-8244-73FE74D61EC0}"/>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CEC4FB66-164F-0F11-1989-A47D0A38DE9A}"/>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906ACBE5-B90D-8FB1-1584-14E6DE484E9B}"/>
              </a:ext>
            </a:extLst>
          </p:cNvPr>
          <p:cNvSpPr>
            <a:spLocks noGrp="1"/>
          </p:cNvSpPr>
          <p:nvPr>
            <p:ph type="dt" sz="half" idx="10"/>
          </p:nvPr>
        </p:nvSpPr>
        <p:spPr/>
        <p:txBody>
          <a:bodyPr/>
          <a:lstStyle/>
          <a:p>
            <a:fld id="{64AE7436-959D-8547-8B10-9B2D231F35AD}" type="datetimeFigureOut">
              <a:rPr lang="en-US" smtClean="0"/>
              <a:t>12/12/2022</a:t>
            </a:fld>
            <a:endParaRPr lang="en-US"/>
          </a:p>
        </p:txBody>
      </p:sp>
      <p:sp>
        <p:nvSpPr>
          <p:cNvPr id="5" name="Footer Placeholder 4">
            <a:extLst>
              <a:ext uri="{FF2B5EF4-FFF2-40B4-BE49-F238E27FC236}">
                <a16:creationId xmlns:a16="http://schemas.microsoft.com/office/drawing/2014/main" id="{5467AE9B-2749-830D-3628-37FFBD898D8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9E04B92-25A2-2D28-242C-B4EF17A2E305}"/>
              </a:ext>
            </a:extLst>
          </p:cNvPr>
          <p:cNvSpPr>
            <a:spLocks noGrp="1"/>
          </p:cNvSpPr>
          <p:nvPr>
            <p:ph type="sldNum" sz="quarter" idx="12"/>
          </p:nvPr>
        </p:nvSpPr>
        <p:spPr/>
        <p:txBody>
          <a:bodyPr/>
          <a:lstStyle/>
          <a:p>
            <a:fld id="{370117F6-5B9E-4842-805A-D532BC0AE1AA}" type="slidenum">
              <a:rPr lang="en-US" smtClean="0"/>
              <a:t>‹#›</a:t>
            </a:fld>
            <a:endParaRPr lang="en-US"/>
          </a:p>
        </p:txBody>
      </p:sp>
    </p:spTree>
    <p:extLst>
      <p:ext uri="{BB962C8B-B14F-4D97-AF65-F5344CB8AC3E}">
        <p14:creationId xmlns:p14="http://schemas.microsoft.com/office/powerpoint/2010/main" val="10810693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44B2C5-3FD2-FEDF-0BA5-D0D6F1F22E3B}"/>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3154CE80-1511-2AAD-A91F-0AA8306C9A9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19DD4E95-C0F9-5184-DCEE-B6E3A90C0358}"/>
              </a:ext>
            </a:extLst>
          </p:cNvPr>
          <p:cNvSpPr>
            <a:spLocks noGrp="1"/>
          </p:cNvSpPr>
          <p:nvPr>
            <p:ph type="dt" sz="half" idx="10"/>
          </p:nvPr>
        </p:nvSpPr>
        <p:spPr/>
        <p:txBody>
          <a:bodyPr/>
          <a:lstStyle/>
          <a:p>
            <a:fld id="{64AE7436-959D-8547-8B10-9B2D231F35AD}" type="datetimeFigureOut">
              <a:rPr lang="en-US" smtClean="0"/>
              <a:t>12/12/2022</a:t>
            </a:fld>
            <a:endParaRPr lang="en-US"/>
          </a:p>
        </p:txBody>
      </p:sp>
      <p:sp>
        <p:nvSpPr>
          <p:cNvPr id="5" name="Footer Placeholder 4">
            <a:extLst>
              <a:ext uri="{FF2B5EF4-FFF2-40B4-BE49-F238E27FC236}">
                <a16:creationId xmlns:a16="http://schemas.microsoft.com/office/drawing/2014/main" id="{7A55387C-C7CC-D17D-FC0E-EBF85AD032D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BEF63B-48BF-E423-C00A-DF946F79417D}"/>
              </a:ext>
            </a:extLst>
          </p:cNvPr>
          <p:cNvSpPr>
            <a:spLocks noGrp="1"/>
          </p:cNvSpPr>
          <p:nvPr>
            <p:ph type="sldNum" sz="quarter" idx="12"/>
          </p:nvPr>
        </p:nvSpPr>
        <p:spPr/>
        <p:txBody>
          <a:bodyPr/>
          <a:lstStyle/>
          <a:p>
            <a:fld id="{370117F6-5B9E-4842-805A-D532BC0AE1AA}" type="slidenum">
              <a:rPr lang="en-US" smtClean="0"/>
              <a:t>‹#›</a:t>
            </a:fld>
            <a:endParaRPr lang="en-US"/>
          </a:p>
        </p:txBody>
      </p:sp>
    </p:spTree>
    <p:extLst>
      <p:ext uri="{BB962C8B-B14F-4D97-AF65-F5344CB8AC3E}">
        <p14:creationId xmlns:p14="http://schemas.microsoft.com/office/powerpoint/2010/main" val="32903382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F0A918-011A-D242-541B-A29416DF0ECC}"/>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30F1D5E2-9F46-6A05-0B70-6A380CC1780C}"/>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DF3F89B5-CDB5-5A72-243C-E1133B781821}"/>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953888B8-DAE4-CEBF-37BC-45CC3EC2AFD6}"/>
              </a:ext>
            </a:extLst>
          </p:cNvPr>
          <p:cNvSpPr>
            <a:spLocks noGrp="1"/>
          </p:cNvSpPr>
          <p:nvPr>
            <p:ph type="dt" sz="half" idx="10"/>
          </p:nvPr>
        </p:nvSpPr>
        <p:spPr/>
        <p:txBody>
          <a:bodyPr/>
          <a:lstStyle/>
          <a:p>
            <a:fld id="{64AE7436-959D-8547-8B10-9B2D231F35AD}" type="datetimeFigureOut">
              <a:rPr lang="en-US" smtClean="0"/>
              <a:t>12/12/2022</a:t>
            </a:fld>
            <a:endParaRPr lang="en-US"/>
          </a:p>
        </p:txBody>
      </p:sp>
      <p:sp>
        <p:nvSpPr>
          <p:cNvPr id="6" name="Footer Placeholder 5">
            <a:extLst>
              <a:ext uri="{FF2B5EF4-FFF2-40B4-BE49-F238E27FC236}">
                <a16:creationId xmlns:a16="http://schemas.microsoft.com/office/drawing/2014/main" id="{937DDFDF-0466-BF59-A423-0FE0746D298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1A88B8A-E364-F213-78EA-87A89E1BF589}"/>
              </a:ext>
            </a:extLst>
          </p:cNvPr>
          <p:cNvSpPr>
            <a:spLocks noGrp="1"/>
          </p:cNvSpPr>
          <p:nvPr>
            <p:ph type="sldNum" sz="quarter" idx="12"/>
          </p:nvPr>
        </p:nvSpPr>
        <p:spPr/>
        <p:txBody>
          <a:bodyPr/>
          <a:lstStyle/>
          <a:p>
            <a:fld id="{370117F6-5B9E-4842-805A-D532BC0AE1AA}" type="slidenum">
              <a:rPr lang="en-US" smtClean="0"/>
              <a:t>‹#›</a:t>
            </a:fld>
            <a:endParaRPr lang="en-US"/>
          </a:p>
        </p:txBody>
      </p:sp>
    </p:spTree>
    <p:extLst>
      <p:ext uri="{BB962C8B-B14F-4D97-AF65-F5344CB8AC3E}">
        <p14:creationId xmlns:p14="http://schemas.microsoft.com/office/powerpoint/2010/main" val="25451450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C378B-357A-C71A-5A19-1F98DDA5D51D}"/>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B2558904-8EB0-A968-7EFD-81E8168C2F5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14EED240-81B7-9304-AA79-7209035407A0}"/>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B6BBD7DA-9551-29A0-D6BC-FAA106D7BA6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9EF5B6EC-6A37-8906-BA68-2986347A9BB7}"/>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88007E01-5F35-D9EA-1A2F-F32F90FF15D4}"/>
              </a:ext>
            </a:extLst>
          </p:cNvPr>
          <p:cNvSpPr>
            <a:spLocks noGrp="1"/>
          </p:cNvSpPr>
          <p:nvPr>
            <p:ph type="dt" sz="half" idx="10"/>
          </p:nvPr>
        </p:nvSpPr>
        <p:spPr/>
        <p:txBody>
          <a:bodyPr/>
          <a:lstStyle/>
          <a:p>
            <a:fld id="{64AE7436-959D-8547-8B10-9B2D231F35AD}" type="datetimeFigureOut">
              <a:rPr lang="en-US" smtClean="0"/>
              <a:t>12/12/2022</a:t>
            </a:fld>
            <a:endParaRPr lang="en-US"/>
          </a:p>
        </p:txBody>
      </p:sp>
      <p:sp>
        <p:nvSpPr>
          <p:cNvPr id="8" name="Footer Placeholder 7">
            <a:extLst>
              <a:ext uri="{FF2B5EF4-FFF2-40B4-BE49-F238E27FC236}">
                <a16:creationId xmlns:a16="http://schemas.microsoft.com/office/drawing/2014/main" id="{AE00C26F-3888-0CD2-E92F-B439E10011A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2A72135-5417-875C-98B1-B775A56FF658}"/>
              </a:ext>
            </a:extLst>
          </p:cNvPr>
          <p:cNvSpPr>
            <a:spLocks noGrp="1"/>
          </p:cNvSpPr>
          <p:nvPr>
            <p:ph type="sldNum" sz="quarter" idx="12"/>
          </p:nvPr>
        </p:nvSpPr>
        <p:spPr/>
        <p:txBody>
          <a:bodyPr/>
          <a:lstStyle/>
          <a:p>
            <a:fld id="{370117F6-5B9E-4842-805A-D532BC0AE1AA}" type="slidenum">
              <a:rPr lang="en-US" smtClean="0"/>
              <a:t>‹#›</a:t>
            </a:fld>
            <a:endParaRPr lang="en-US"/>
          </a:p>
        </p:txBody>
      </p:sp>
    </p:spTree>
    <p:extLst>
      <p:ext uri="{BB962C8B-B14F-4D97-AF65-F5344CB8AC3E}">
        <p14:creationId xmlns:p14="http://schemas.microsoft.com/office/powerpoint/2010/main" val="9570229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9D6965-37A7-A72A-4C0C-70BA848319DD}"/>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D2CD1588-C761-BCD0-D066-D1F573E9BE32}"/>
              </a:ext>
            </a:extLst>
          </p:cNvPr>
          <p:cNvSpPr>
            <a:spLocks noGrp="1"/>
          </p:cNvSpPr>
          <p:nvPr>
            <p:ph type="dt" sz="half" idx="10"/>
          </p:nvPr>
        </p:nvSpPr>
        <p:spPr/>
        <p:txBody>
          <a:bodyPr/>
          <a:lstStyle/>
          <a:p>
            <a:fld id="{64AE7436-959D-8547-8B10-9B2D231F35AD}" type="datetimeFigureOut">
              <a:rPr lang="en-US" smtClean="0"/>
              <a:t>12/12/2022</a:t>
            </a:fld>
            <a:endParaRPr lang="en-US"/>
          </a:p>
        </p:txBody>
      </p:sp>
      <p:sp>
        <p:nvSpPr>
          <p:cNvPr id="4" name="Footer Placeholder 3">
            <a:extLst>
              <a:ext uri="{FF2B5EF4-FFF2-40B4-BE49-F238E27FC236}">
                <a16:creationId xmlns:a16="http://schemas.microsoft.com/office/drawing/2014/main" id="{E7BD89E5-8A49-7E75-CD30-F55E7804E06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473FC2B-66DA-B555-F984-3B4BD9F26D2D}"/>
              </a:ext>
            </a:extLst>
          </p:cNvPr>
          <p:cNvSpPr>
            <a:spLocks noGrp="1"/>
          </p:cNvSpPr>
          <p:nvPr>
            <p:ph type="sldNum" sz="quarter" idx="12"/>
          </p:nvPr>
        </p:nvSpPr>
        <p:spPr/>
        <p:txBody>
          <a:bodyPr/>
          <a:lstStyle/>
          <a:p>
            <a:fld id="{370117F6-5B9E-4842-805A-D532BC0AE1AA}" type="slidenum">
              <a:rPr lang="en-US" smtClean="0"/>
              <a:t>‹#›</a:t>
            </a:fld>
            <a:endParaRPr lang="en-US"/>
          </a:p>
        </p:txBody>
      </p:sp>
    </p:spTree>
    <p:extLst>
      <p:ext uri="{BB962C8B-B14F-4D97-AF65-F5344CB8AC3E}">
        <p14:creationId xmlns:p14="http://schemas.microsoft.com/office/powerpoint/2010/main" val="37329443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A4919AD-0205-77B9-6025-118496A4F029}"/>
              </a:ext>
            </a:extLst>
          </p:cNvPr>
          <p:cNvSpPr>
            <a:spLocks noGrp="1"/>
          </p:cNvSpPr>
          <p:nvPr>
            <p:ph type="dt" sz="half" idx="10"/>
          </p:nvPr>
        </p:nvSpPr>
        <p:spPr/>
        <p:txBody>
          <a:bodyPr/>
          <a:lstStyle/>
          <a:p>
            <a:fld id="{64AE7436-959D-8547-8B10-9B2D231F35AD}" type="datetimeFigureOut">
              <a:rPr lang="en-US" smtClean="0"/>
              <a:t>12/12/2022</a:t>
            </a:fld>
            <a:endParaRPr lang="en-US"/>
          </a:p>
        </p:txBody>
      </p:sp>
      <p:sp>
        <p:nvSpPr>
          <p:cNvPr id="3" name="Footer Placeholder 2">
            <a:extLst>
              <a:ext uri="{FF2B5EF4-FFF2-40B4-BE49-F238E27FC236}">
                <a16:creationId xmlns:a16="http://schemas.microsoft.com/office/drawing/2014/main" id="{DB49B8BC-B46A-8436-220A-D526A84A0B0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CCBAF20-2882-03A3-4F40-8F7CBC30D157}"/>
              </a:ext>
            </a:extLst>
          </p:cNvPr>
          <p:cNvSpPr>
            <a:spLocks noGrp="1"/>
          </p:cNvSpPr>
          <p:nvPr>
            <p:ph type="sldNum" sz="quarter" idx="12"/>
          </p:nvPr>
        </p:nvSpPr>
        <p:spPr/>
        <p:txBody>
          <a:bodyPr/>
          <a:lstStyle/>
          <a:p>
            <a:fld id="{370117F6-5B9E-4842-805A-D532BC0AE1AA}" type="slidenum">
              <a:rPr lang="en-US" smtClean="0"/>
              <a:t>‹#›</a:t>
            </a:fld>
            <a:endParaRPr lang="en-US"/>
          </a:p>
        </p:txBody>
      </p:sp>
    </p:spTree>
    <p:extLst>
      <p:ext uri="{BB962C8B-B14F-4D97-AF65-F5344CB8AC3E}">
        <p14:creationId xmlns:p14="http://schemas.microsoft.com/office/powerpoint/2010/main" val="40065187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4166DB-576C-460F-C380-94641D4DDC1B}"/>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48EF1F6A-0A08-9CCB-EE4E-2F418B04F08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A16FC301-B227-DBBD-2688-AA8FDA8EFE5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83B60C13-AABE-3E30-4E03-AE1BC65E44DD}"/>
              </a:ext>
            </a:extLst>
          </p:cNvPr>
          <p:cNvSpPr>
            <a:spLocks noGrp="1"/>
          </p:cNvSpPr>
          <p:nvPr>
            <p:ph type="dt" sz="half" idx="10"/>
          </p:nvPr>
        </p:nvSpPr>
        <p:spPr/>
        <p:txBody>
          <a:bodyPr/>
          <a:lstStyle/>
          <a:p>
            <a:fld id="{64AE7436-959D-8547-8B10-9B2D231F35AD}" type="datetimeFigureOut">
              <a:rPr lang="en-US" smtClean="0"/>
              <a:t>12/12/2022</a:t>
            </a:fld>
            <a:endParaRPr lang="en-US"/>
          </a:p>
        </p:txBody>
      </p:sp>
      <p:sp>
        <p:nvSpPr>
          <p:cNvPr id="6" name="Footer Placeholder 5">
            <a:extLst>
              <a:ext uri="{FF2B5EF4-FFF2-40B4-BE49-F238E27FC236}">
                <a16:creationId xmlns:a16="http://schemas.microsoft.com/office/drawing/2014/main" id="{2361C846-F3AF-AE53-00C7-70238B18683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B7DFE92-4482-4016-6AF1-0A2FC5E6BCA4}"/>
              </a:ext>
            </a:extLst>
          </p:cNvPr>
          <p:cNvSpPr>
            <a:spLocks noGrp="1"/>
          </p:cNvSpPr>
          <p:nvPr>
            <p:ph type="sldNum" sz="quarter" idx="12"/>
          </p:nvPr>
        </p:nvSpPr>
        <p:spPr/>
        <p:txBody>
          <a:bodyPr/>
          <a:lstStyle/>
          <a:p>
            <a:fld id="{370117F6-5B9E-4842-805A-D532BC0AE1AA}" type="slidenum">
              <a:rPr lang="en-US" smtClean="0"/>
              <a:t>‹#›</a:t>
            </a:fld>
            <a:endParaRPr lang="en-US"/>
          </a:p>
        </p:txBody>
      </p:sp>
    </p:spTree>
    <p:extLst>
      <p:ext uri="{BB962C8B-B14F-4D97-AF65-F5344CB8AC3E}">
        <p14:creationId xmlns:p14="http://schemas.microsoft.com/office/powerpoint/2010/main" val="10896668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6FAB19-B766-32DE-5FAA-3414F3DFED14}"/>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679121B3-6BB2-CA44-A050-F7EECE2F905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15CC338-3BE6-68DA-9C53-8429CCB29AB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DCB04CA8-FE40-886E-5D7A-6D7DD4A51891}"/>
              </a:ext>
            </a:extLst>
          </p:cNvPr>
          <p:cNvSpPr>
            <a:spLocks noGrp="1"/>
          </p:cNvSpPr>
          <p:nvPr>
            <p:ph type="dt" sz="half" idx="10"/>
          </p:nvPr>
        </p:nvSpPr>
        <p:spPr/>
        <p:txBody>
          <a:bodyPr/>
          <a:lstStyle/>
          <a:p>
            <a:fld id="{64AE7436-959D-8547-8B10-9B2D231F35AD}" type="datetimeFigureOut">
              <a:rPr lang="en-US" smtClean="0"/>
              <a:t>12/12/2022</a:t>
            </a:fld>
            <a:endParaRPr lang="en-US"/>
          </a:p>
        </p:txBody>
      </p:sp>
      <p:sp>
        <p:nvSpPr>
          <p:cNvPr id="6" name="Footer Placeholder 5">
            <a:extLst>
              <a:ext uri="{FF2B5EF4-FFF2-40B4-BE49-F238E27FC236}">
                <a16:creationId xmlns:a16="http://schemas.microsoft.com/office/drawing/2014/main" id="{457F40F3-D56B-7E48-A358-5D9358AB09F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1EE93C7-EED6-8C65-68DD-405C2341C2C1}"/>
              </a:ext>
            </a:extLst>
          </p:cNvPr>
          <p:cNvSpPr>
            <a:spLocks noGrp="1"/>
          </p:cNvSpPr>
          <p:nvPr>
            <p:ph type="sldNum" sz="quarter" idx="12"/>
          </p:nvPr>
        </p:nvSpPr>
        <p:spPr/>
        <p:txBody>
          <a:bodyPr/>
          <a:lstStyle/>
          <a:p>
            <a:fld id="{370117F6-5B9E-4842-805A-D532BC0AE1AA}" type="slidenum">
              <a:rPr lang="en-US" smtClean="0"/>
              <a:t>‹#›</a:t>
            </a:fld>
            <a:endParaRPr lang="en-US"/>
          </a:p>
        </p:txBody>
      </p:sp>
    </p:spTree>
    <p:extLst>
      <p:ext uri="{BB962C8B-B14F-4D97-AF65-F5344CB8AC3E}">
        <p14:creationId xmlns:p14="http://schemas.microsoft.com/office/powerpoint/2010/main" val="31794076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B196103-1DD7-B31A-6EFA-2A1A1CBD8A1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DD817429-EA67-2FCA-AA97-64DF9F7CB29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7AFC979A-2BFC-5C81-F0BF-5E4C3D177A0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4AE7436-959D-8547-8B10-9B2D231F35AD}" type="datetimeFigureOut">
              <a:rPr lang="en-US" smtClean="0"/>
              <a:t>12/12/2022</a:t>
            </a:fld>
            <a:endParaRPr lang="en-US"/>
          </a:p>
        </p:txBody>
      </p:sp>
      <p:sp>
        <p:nvSpPr>
          <p:cNvPr id="5" name="Footer Placeholder 4">
            <a:extLst>
              <a:ext uri="{FF2B5EF4-FFF2-40B4-BE49-F238E27FC236}">
                <a16:creationId xmlns:a16="http://schemas.microsoft.com/office/drawing/2014/main" id="{083A3571-FE77-E2B4-AB7D-E6CE389124D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A8C417D-E68B-1E25-A248-7E5887F3D92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0117F6-5B9E-4842-805A-D532BC0AE1AA}" type="slidenum">
              <a:rPr lang="en-US" smtClean="0"/>
              <a:t>‹#›</a:t>
            </a:fld>
            <a:endParaRPr lang="en-US"/>
          </a:p>
        </p:txBody>
      </p:sp>
    </p:spTree>
    <p:extLst>
      <p:ext uri="{BB962C8B-B14F-4D97-AF65-F5344CB8AC3E}">
        <p14:creationId xmlns:p14="http://schemas.microsoft.com/office/powerpoint/2010/main" val="11343450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394BBE-6CB4-63A2-AA36-24483AD73A62}"/>
              </a:ext>
            </a:extLst>
          </p:cNvPr>
          <p:cNvSpPr>
            <a:spLocks noGrp="1"/>
          </p:cNvSpPr>
          <p:nvPr>
            <p:ph type="ctrTitle"/>
          </p:nvPr>
        </p:nvSpPr>
        <p:spPr/>
        <p:txBody>
          <a:bodyPr/>
          <a:lstStyle/>
          <a:p>
            <a:r>
              <a:rPr lang="en-US" dirty="0"/>
              <a:t>Java</a:t>
            </a:r>
          </a:p>
        </p:txBody>
      </p:sp>
    </p:spTree>
    <p:extLst>
      <p:ext uri="{BB962C8B-B14F-4D97-AF65-F5344CB8AC3E}">
        <p14:creationId xmlns:p14="http://schemas.microsoft.com/office/powerpoint/2010/main" val="2202548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1491F6-64DF-2A83-5BC4-48FEE28E6C4A}"/>
              </a:ext>
            </a:extLst>
          </p:cNvPr>
          <p:cNvSpPr>
            <a:spLocks noGrp="1"/>
          </p:cNvSpPr>
          <p:nvPr>
            <p:ph type="title"/>
          </p:nvPr>
        </p:nvSpPr>
        <p:spPr/>
        <p:txBody>
          <a:bodyPr/>
          <a:lstStyle/>
          <a:p>
            <a:r>
              <a:rPr lang="en-US" dirty="0"/>
              <a:t>Inheritance - Java</a:t>
            </a:r>
          </a:p>
        </p:txBody>
      </p:sp>
      <p:sp>
        <p:nvSpPr>
          <p:cNvPr id="3" name="Content Placeholder 2">
            <a:extLst>
              <a:ext uri="{FF2B5EF4-FFF2-40B4-BE49-F238E27FC236}">
                <a16:creationId xmlns:a16="http://schemas.microsoft.com/office/drawing/2014/main" id="{FC8C34AD-BEE2-BFF0-56CF-207C3C829A1E}"/>
              </a:ext>
            </a:extLst>
          </p:cNvPr>
          <p:cNvSpPr>
            <a:spLocks noGrp="1"/>
          </p:cNvSpPr>
          <p:nvPr>
            <p:ph idx="1"/>
          </p:nvPr>
        </p:nvSpPr>
        <p:spPr/>
        <p:txBody>
          <a:bodyPr/>
          <a:lstStyle/>
          <a:p>
            <a:r>
              <a:rPr lang="en-US" dirty="0"/>
              <a:t>Java Inheritance is a procedure in which, the subclass inherits all the properties and behaviors of super class.</a:t>
            </a:r>
          </a:p>
          <a:p>
            <a:r>
              <a:rPr lang="en-US" dirty="0"/>
              <a:t>In order to reduce the code redundancy.</a:t>
            </a:r>
          </a:p>
          <a:p>
            <a:r>
              <a:rPr lang="en-US" dirty="0" err="1"/>
              <a:t>Eg.</a:t>
            </a:r>
            <a:r>
              <a:rPr lang="en-US" dirty="0"/>
              <a:t> If we have 2 classes with same </a:t>
            </a:r>
          </a:p>
          <a:p>
            <a:pPr marL="0" indent="0">
              <a:buNone/>
            </a:pPr>
            <a:r>
              <a:rPr lang="en-US" dirty="0"/>
              <a:t>method name, can reduced by using </a:t>
            </a:r>
          </a:p>
          <a:p>
            <a:pPr marL="0" indent="0">
              <a:buNone/>
            </a:pPr>
            <a:r>
              <a:rPr lang="en-US" dirty="0"/>
              <a:t>the inheritance.</a:t>
            </a:r>
          </a:p>
          <a:p>
            <a:pPr marL="0" indent="0">
              <a:buNone/>
            </a:pPr>
            <a:endParaRPr lang="en-US" dirty="0"/>
          </a:p>
          <a:p>
            <a:pPr marL="0" indent="0">
              <a:buNone/>
            </a:pPr>
            <a:r>
              <a:rPr lang="en-US" sz="1100" i="1" dirty="0"/>
              <a:t>Redundant code is nothing but the same source/compile code in the program which is </a:t>
            </a:r>
          </a:p>
          <a:p>
            <a:pPr marL="0" indent="0">
              <a:buNone/>
            </a:pPr>
            <a:r>
              <a:rPr lang="en-US" sz="1100" i="1" dirty="0"/>
              <a:t>Unnecessary, such as computing the value which is priorly calculated.</a:t>
            </a:r>
          </a:p>
        </p:txBody>
      </p:sp>
      <p:pic>
        <p:nvPicPr>
          <p:cNvPr id="6" name="Picture 5">
            <a:extLst>
              <a:ext uri="{FF2B5EF4-FFF2-40B4-BE49-F238E27FC236}">
                <a16:creationId xmlns:a16="http://schemas.microsoft.com/office/drawing/2014/main" id="{CA06A0E5-5081-009B-E60B-610183EDF5E0}"/>
              </a:ext>
            </a:extLst>
          </p:cNvPr>
          <p:cNvPicPr>
            <a:picLocks noChangeAspect="1"/>
          </p:cNvPicPr>
          <p:nvPr/>
        </p:nvPicPr>
        <p:blipFill>
          <a:blip r:embed="rId2"/>
          <a:stretch>
            <a:fillRect/>
          </a:stretch>
        </p:blipFill>
        <p:spPr>
          <a:xfrm>
            <a:off x="6304547" y="3110705"/>
            <a:ext cx="5049253" cy="2900363"/>
          </a:xfrm>
          <a:prstGeom prst="rect">
            <a:avLst/>
          </a:prstGeom>
        </p:spPr>
      </p:pic>
    </p:spTree>
    <p:extLst>
      <p:ext uri="{BB962C8B-B14F-4D97-AF65-F5344CB8AC3E}">
        <p14:creationId xmlns:p14="http://schemas.microsoft.com/office/powerpoint/2010/main" val="22268566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64F33B-417F-40A3-E644-B5869F9BE6F0}"/>
              </a:ext>
            </a:extLst>
          </p:cNvPr>
          <p:cNvSpPr>
            <a:spLocks noGrp="1"/>
          </p:cNvSpPr>
          <p:nvPr>
            <p:ph type="title"/>
          </p:nvPr>
        </p:nvSpPr>
        <p:spPr/>
        <p:txBody>
          <a:bodyPr/>
          <a:lstStyle/>
          <a:p>
            <a:r>
              <a:rPr lang="en-US" dirty="0"/>
              <a:t>Inheritance - </a:t>
            </a:r>
            <a:r>
              <a:rPr lang="en-US" dirty="0" err="1"/>
              <a:t>Eg</a:t>
            </a:r>
            <a:endParaRPr lang="en-US" dirty="0"/>
          </a:p>
        </p:txBody>
      </p:sp>
      <p:pic>
        <p:nvPicPr>
          <p:cNvPr id="4" name="Content Placeholder 3">
            <a:extLst>
              <a:ext uri="{FF2B5EF4-FFF2-40B4-BE49-F238E27FC236}">
                <a16:creationId xmlns:a16="http://schemas.microsoft.com/office/drawing/2014/main" id="{6C32A8B4-1666-5E58-4061-56BC2682F95E}"/>
              </a:ext>
            </a:extLst>
          </p:cNvPr>
          <p:cNvPicPr>
            <a:picLocks noGrp="1" noChangeAspect="1"/>
          </p:cNvPicPr>
          <p:nvPr>
            <p:ph idx="1"/>
          </p:nvPr>
        </p:nvPicPr>
        <p:blipFill>
          <a:blip r:embed="rId2"/>
          <a:stretch>
            <a:fillRect/>
          </a:stretch>
        </p:blipFill>
        <p:spPr>
          <a:xfrm>
            <a:off x="2467164" y="1825625"/>
            <a:ext cx="7257672" cy="4351338"/>
          </a:xfrm>
          <a:prstGeom prst="rect">
            <a:avLst/>
          </a:prstGeom>
        </p:spPr>
      </p:pic>
    </p:spTree>
    <p:extLst>
      <p:ext uri="{BB962C8B-B14F-4D97-AF65-F5344CB8AC3E}">
        <p14:creationId xmlns:p14="http://schemas.microsoft.com/office/powerpoint/2010/main" val="17711115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FE41E8-49D9-7476-F2D0-AFB46010E3E5}"/>
              </a:ext>
            </a:extLst>
          </p:cNvPr>
          <p:cNvSpPr>
            <a:spLocks noGrp="1"/>
          </p:cNvSpPr>
          <p:nvPr>
            <p:ph type="title"/>
          </p:nvPr>
        </p:nvSpPr>
        <p:spPr/>
        <p:txBody>
          <a:bodyPr/>
          <a:lstStyle/>
          <a:p>
            <a:r>
              <a:rPr lang="en-US" dirty="0"/>
              <a:t>Types of Inheritance</a:t>
            </a:r>
          </a:p>
        </p:txBody>
      </p:sp>
      <p:sp>
        <p:nvSpPr>
          <p:cNvPr id="3" name="Content Placeholder 2">
            <a:extLst>
              <a:ext uri="{FF2B5EF4-FFF2-40B4-BE49-F238E27FC236}">
                <a16:creationId xmlns:a16="http://schemas.microsoft.com/office/drawing/2014/main" id="{E5585601-EE96-B842-B17B-C408788960D2}"/>
              </a:ext>
            </a:extLst>
          </p:cNvPr>
          <p:cNvSpPr>
            <a:spLocks noGrp="1"/>
          </p:cNvSpPr>
          <p:nvPr>
            <p:ph idx="1"/>
          </p:nvPr>
        </p:nvSpPr>
        <p:spPr/>
        <p:txBody>
          <a:bodyPr/>
          <a:lstStyle/>
          <a:p>
            <a:r>
              <a:rPr lang="en-US" dirty="0"/>
              <a:t>Single, Multilevel, Hierarchical, Hybrid</a:t>
            </a:r>
          </a:p>
          <a:p>
            <a:pPr marL="0" indent="0">
              <a:buNone/>
            </a:pPr>
            <a:endParaRPr lang="en-US" dirty="0"/>
          </a:p>
        </p:txBody>
      </p:sp>
      <p:pic>
        <p:nvPicPr>
          <p:cNvPr id="6" name="Picture 5">
            <a:extLst>
              <a:ext uri="{FF2B5EF4-FFF2-40B4-BE49-F238E27FC236}">
                <a16:creationId xmlns:a16="http://schemas.microsoft.com/office/drawing/2014/main" id="{40583D4E-7B76-5F92-CB1F-794DAA998C68}"/>
              </a:ext>
            </a:extLst>
          </p:cNvPr>
          <p:cNvPicPr>
            <a:picLocks noChangeAspect="1"/>
          </p:cNvPicPr>
          <p:nvPr/>
        </p:nvPicPr>
        <p:blipFill>
          <a:blip r:embed="rId3"/>
          <a:stretch>
            <a:fillRect/>
          </a:stretch>
        </p:blipFill>
        <p:spPr>
          <a:xfrm>
            <a:off x="1283369" y="2907975"/>
            <a:ext cx="7772400" cy="2509903"/>
          </a:xfrm>
          <a:prstGeom prst="rect">
            <a:avLst/>
          </a:prstGeom>
        </p:spPr>
      </p:pic>
    </p:spTree>
    <p:extLst>
      <p:ext uri="{BB962C8B-B14F-4D97-AF65-F5344CB8AC3E}">
        <p14:creationId xmlns:p14="http://schemas.microsoft.com/office/powerpoint/2010/main" val="10424191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52023D-5369-CF2C-C623-F440EAF08C59}"/>
              </a:ext>
            </a:extLst>
          </p:cNvPr>
          <p:cNvSpPr>
            <a:spLocks noGrp="1"/>
          </p:cNvSpPr>
          <p:nvPr>
            <p:ph type="title"/>
          </p:nvPr>
        </p:nvSpPr>
        <p:spPr/>
        <p:txBody>
          <a:bodyPr/>
          <a:lstStyle/>
          <a:p>
            <a:r>
              <a:rPr lang="en-US" dirty="0"/>
              <a:t>Single - Inheritance</a:t>
            </a:r>
          </a:p>
        </p:txBody>
      </p:sp>
      <p:sp>
        <p:nvSpPr>
          <p:cNvPr id="3" name="Content Placeholder 2">
            <a:extLst>
              <a:ext uri="{FF2B5EF4-FFF2-40B4-BE49-F238E27FC236}">
                <a16:creationId xmlns:a16="http://schemas.microsoft.com/office/drawing/2014/main" id="{E2ADD13F-D9A8-E763-7FE6-896F34DED3BD}"/>
              </a:ext>
            </a:extLst>
          </p:cNvPr>
          <p:cNvSpPr>
            <a:spLocks noGrp="1"/>
          </p:cNvSpPr>
          <p:nvPr>
            <p:ph idx="1"/>
          </p:nvPr>
        </p:nvSpPr>
        <p:spPr/>
        <p:txBody>
          <a:bodyPr/>
          <a:lstStyle/>
          <a:p>
            <a:r>
              <a:rPr lang="en-US" dirty="0"/>
              <a:t>In Java, single inheritance is a process where subclass inherits all the properties and behaviors of a single superclass.</a:t>
            </a:r>
          </a:p>
          <a:p>
            <a:pPr marL="0" indent="0">
              <a:buNone/>
            </a:pPr>
            <a:r>
              <a:rPr lang="en-US" dirty="0"/>
              <a:t>	</a:t>
            </a:r>
          </a:p>
        </p:txBody>
      </p:sp>
      <p:pic>
        <p:nvPicPr>
          <p:cNvPr id="4" name="Picture 3">
            <a:extLst>
              <a:ext uri="{FF2B5EF4-FFF2-40B4-BE49-F238E27FC236}">
                <a16:creationId xmlns:a16="http://schemas.microsoft.com/office/drawing/2014/main" id="{AFEA72A3-5065-EA3E-BB86-933247E54076}"/>
              </a:ext>
            </a:extLst>
          </p:cNvPr>
          <p:cNvPicPr>
            <a:picLocks noChangeAspect="1"/>
          </p:cNvPicPr>
          <p:nvPr/>
        </p:nvPicPr>
        <p:blipFill>
          <a:blip r:embed="rId2"/>
          <a:stretch>
            <a:fillRect/>
          </a:stretch>
        </p:blipFill>
        <p:spPr>
          <a:xfrm>
            <a:off x="8045450" y="2698416"/>
            <a:ext cx="2044700" cy="3073400"/>
          </a:xfrm>
          <a:prstGeom prst="rect">
            <a:avLst/>
          </a:prstGeom>
        </p:spPr>
      </p:pic>
    </p:spTree>
    <p:extLst>
      <p:ext uri="{BB962C8B-B14F-4D97-AF65-F5344CB8AC3E}">
        <p14:creationId xmlns:p14="http://schemas.microsoft.com/office/powerpoint/2010/main" val="4727111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3E522F-531E-B2DB-A0D0-F842630FE3EA}"/>
              </a:ext>
            </a:extLst>
          </p:cNvPr>
          <p:cNvSpPr>
            <a:spLocks noGrp="1"/>
          </p:cNvSpPr>
          <p:nvPr>
            <p:ph type="title"/>
          </p:nvPr>
        </p:nvSpPr>
        <p:spPr/>
        <p:txBody>
          <a:bodyPr/>
          <a:lstStyle/>
          <a:p>
            <a:r>
              <a:rPr lang="en-US" dirty="0"/>
              <a:t>Multilevel - Inheritance</a:t>
            </a:r>
          </a:p>
        </p:txBody>
      </p:sp>
      <p:sp>
        <p:nvSpPr>
          <p:cNvPr id="3" name="Content Placeholder 2">
            <a:extLst>
              <a:ext uri="{FF2B5EF4-FFF2-40B4-BE49-F238E27FC236}">
                <a16:creationId xmlns:a16="http://schemas.microsoft.com/office/drawing/2014/main" id="{A807D94E-6544-B337-9B14-90131D739575}"/>
              </a:ext>
            </a:extLst>
          </p:cNvPr>
          <p:cNvSpPr>
            <a:spLocks noGrp="1"/>
          </p:cNvSpPr>
          <p:nvPr>
            <p:ph idx="1"/>
          </p:nvPr>
        </p:nvSpPr>
        <p:spPr/>
        <p:txBody>
          <a:bodyPr/>
          <a:lstStyle/>
          <a:p>
            <a:r>
              <a:rPr lang="en-US" dirty="0"/>
              <a:t>In Java multilevel inheritance is the process where subclass inherits all the properties and behaviors of more than one super class at multiple levels.</a:t>
            </a:r>
          </a:p>
        </p:txBody>
      </p:sp>
      <p:pic>
        <p:nvPicPr>
          <p:cNvPr id="4" name="Picture 3">
            <a:extLst>
              <a:ext uri="{FF2B5EF4-FFF2-40B4-BE49-F238E27FC236}">
                <a16:creationId xmlns:a16="http://schemas.microsoft.com/office/drawing/2014/main" id="{D0279A23-A57D-8AEB-6C37-B313870207DD}"/>
              </a:ext>
            </a:extLst>
          </p:cNvPr>
          <p:cNvPicPr>
            <a:picLocks noChangeAspect="1"/>
          </p:cNvPicPr>
          <p:nvPr/>
        </p:nvPicPr>
        <p:blipFill>
          <a:blip r:embed="rId2"/>
          <a:stretch>
            <a:fillRect/>
          </a:stretch>
        </p:blipFill>
        <p:spPr>
          <a:xfrm>
            <a:off x="9102175" y="2851483"/>
            <a:ext cx="1412422" cy="3122195"/>
          </a:xfrm>
          <a:prstGeom prst="rect">
            <a:avLst/>
          </a:prstGeom>
        </p:spPr>
      </p:pic>
    </p:spTree>
    <p:extLst>
      <p:ext uri="{BB962C8B-B14F-4D97-AF65-F5344CB8AC3E}">
        <p14:creationId xmlns:p14="http://schemas.microsoft.com/office/powerpoint/2010/main" val="30023326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CF4BFF-AC11-0E11-8C29-F0A3F51FC762}"/>
              </a:ext>
            </a:extLst>
          </p:cNvPr>
          <p:cNvSpPr>
            <a:spLocks noGrp="1"/>
          </p:cNvSpPr>
          <p:nvPr>
            <p:ph type="title"/>
          </p:nvPr>
        </p:nvSpPr>
        <p:spPr/>
        <p:txBody>
          <a:bodyPr/>
          <a:lstStyle/>
          <a:p>
            <a:r>
              <a:rPr lang="en-US" dirty="0"/>
              <a:t>Hierarchical - Inheritance</a:t>
            </a:r>
          </a:p>
        </p:txBody>
      </p:sp>
      <p:sp>
        <p:nvSpPr>
          <p:cNvPr id="3" name="Content Placeholder 2">
            <a:extLst>
              <a:ext uri="{FF2B5EF4-FFF2-40B4-BE49-F238E27FC236}">
                <a16:creationId xmlns:a16="http://schemas.microsoft.com/office/drawing/2014/main" id="{B424BA82-8203-4DA3-7ABB-3891E25A74AF}"/>
              </a:ext>
            </a:extLst>
          </p:cNvPr>
          <p:cNvSpPr>
            <a:spLocks noGrp="1"/>
          </p:cNvSpPr>
          <p:nvPr>
            <p:ph idx="1"/>
          </p:nvPr>
        </p:nvSpPr>
        <p:spPr/>
        <p:txBody>
          <a:bodyPr>
            <a:normAutofit fontScale="92500" lnSpcReduction="10000"/>
          </a:bodyPr>
          <a:lstStyle/>
          <a:p>
            <a:r>
              <a:rPr lang="en-US" dirty="0"/>
              <a:t>In Java hierarchical inheritance is a process where one ore more subclass inherits the properties and behaviors of the superclass.</a:t>
            </a:r>
          </a:p>
          <a:p>
            <a:pPr marL="0" indent="0">
              <a:buNone/>
            </a:pPr>
            <a:r>
              <a:rPr lang="en-US" dirty="0" err="1"/>
              <a:t>Eg</a:t>
            </a:r>
            <a:r>
              <a:rPr lang="en-US" dirty="0"/>
              <a:t>: Class A is warehouse which have all vegetables/</a:t>
            </a:r>
          </a:p>
          <a:p>
            <a:pPr marL="0" indent="0">
              <a:buNone/>
            </a:pPr>
            <a:r>
              <a:rPr lang="en-US" dirty="0"/>
              <a:t>properties like tomato, onion, potato, rice</a:t>
            </a:r>
          </a:p>
          <a:p>
            <a:pPr marL="0" indent="0">
              <a:buNone/>
            </a:pPr>
            <a:r>
              <a:rPr lang="en-US" dirty="0"/>
              <a:t>and methods like </a:t>
            </a:r>
            <a:r>
              <a:rPr lang="en-US" dirty="0" err="1"/>
              <a:t>readyMadeSoup</a:t>
            </a:r>
            <a:r>
              <a:rPr lang="en-US" dirty="0"/>
              <a:t>(),</a:t>
            </a:r>
          </a:p>
          <a:p>
            <a:pPr marL="0" indent="0">
              <a:buNone/>
            </a:pPr>
            <a:r>
              <a:rPr lang="en-US" dirty="0" err="1"/>
              <a:t>readyMadeSaus</a:t>
            </a:r>
            <a:r>
              <a:rPr lang="en-US" dirty="0"/>
              <a:t>().</a:t>
            </a:r>
          </a:p>
          <a:p>
            <a:pPr marL="0" indent="0">
              <a:buNone/>
            </a:pPr>
            <a:r>
              <a:rPr lang="en-US" dirty="0"/>
              <a:t>Subclass B/C are the restaurants that </a:t>
            </a:r>
          </a:p>
          <a:p>
            <a:pPr marL="0" indent="0">
              <a:buNone/>
            </a:pPr>
            <a:r>
              <a:rPr lang="en-US" dirty="0"/>
              <a:t>inheritance properties and method from</a:t>
            </a:r>
          </a:p>
          <a:p>
            <a:pPr marL="0" indent="0">
              <a:buNone/>
            </a:pPr>
            <a:r>
              <a:rPr lang="en-US" dirty="0"/>
              <a:t>superclass A.</a:t>
            </a:r>
          </a:p>
          <a:p>
            <a:pPr marL="0" indent="0">
              <a:buNone/>
            </a:pPr>
            <a:r>
              <a:rPr lang="en-US" dirty="0"/>
              <a:t> </a:t>
            </a:r>
          </a:p>
        </p:txBody>
      </p:sp>
      <p:pic>
        <p:nvPicPr>
          <p:cNvPr id="5" name="Picture 4">
            <a:extLst>
              <a:ext uri="{FF2B5EF4-FFF2-40B4-BE49-F238E27FC236}">
                <a16:creationId xmlns:a16="http://schemas.microsoft.com/office/drawing/2014/main" id="{A87A4262-CC44-1E14-C8BD-E9DFB3F55395}"/>
              </a:ext>
            </a:extLst>
          </p:cNvPr>
          <p:cNvPicPr>
            <a:picLocks noChangeAspect="1"/>
          </p:cNvPicPr>
          <p:nvPr/>
        </p:nvPicPr>
        <p:blipFill>
          <a:blip r:embed="rId2"/>
          <a:stretch>
            <a:fillRect/>
          </a:stretch>
        </p:blipFill>
        <p:spPr>
          <a:xfrm>
            <a:off x="7641055" y="3161632"/>
            <a:ext cx="3571271" cy="1891632"/>
          </a:xfrm>
          <a:prstGeom prst="rect">
            <a:avLst/>
          </a:prstGeom>
        </p:spPr>
      </p:pic>
    </p:spTree>
    <p:extLst>
      <p:ext uri="{BB962C8B-B14F-4D97-AF65-F5344CB8AC3E}">
        <p14:creationId xmlns:p14="http://schemas.microsoft.com/office/powerpoint/2010/main" val="6330304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DCA77-C543-A882-F997-CFF2E16626B4}"/>
              </a:ext>
            </a:extLst>
          </p:cNvPr>
          <p:cNvSpPr>
            <a:spLocks noGrp="1"/>
          </p:cNvSpPr>
          <p:nvPr>
            <p:ph type="title"/>
          </p:nvPr>
        </p:nvSpPr>
        <p:spPr/>
        <p:txBody>
          <a:bodyPr/>
          <a:lstStyle/>
          <a:p>
            <a:r>
              <a:rPr lang="en-US" dirty="0"/>
              <a:t>Hybrid - Inheritance</a:t>
            </a:r>
          </a:p>
        </p:txBody>
      </p:sp>
      <p:sp>
        <p:nvSpPr>
          <p:cNvPr id="3" name="Content Placeholder 2">
            <a:extLst>
              <a:ext uri="{FF2B5EF4-FFF2-40B4-BE49-F238E27FC236}">
                <a16:creationId xmlns:a16="http://schemas.microsoft.com/office/drawing/2014/main" id="{C62F3F7D-B41D-916E-DDDF-9F50079D2F6C}"/>
              </a:ext>
            </a:extLst>
          </p:cNvPr>
          <p:cNvSpPr>
            <a:spLocks noGrp="1"/>
          </p:cNvSpPr>
          <p:nvPr>
            <p:ph idx="1"/>
          </p:nvPr>
        </p:nvSpPr>
        <p:spPr/>
        <p:txBody>
          <a:bodyPr/>
          <a:lstStyle/>
          <a:p>
            <a:r>
              <a:rPr lang="en-US" dirty="0"/>
              <a:t>Hybrid Inheritance is the combination of one or more inheritances.</a:t>
            </a:r>
          </a:p>
          <a:p>
            <a:r>
              <a:rPr lang="en-US" dirty="0"/>
              <a:t>We can see multilevel and hierarchical</a:t>
            </a:r>
          </a:p>
          <a:p>
            <a:pPr marL="0" indent="0">
              <a:buNone/>
            </a:pPr>
            <a:r>
              <a:rPr lang="en-US" dirty="0"/>
              <a:t>inheritance.</a:t>
            </a:r>
          </a:p>
        </p:txBody>
      </p:sp>
      <p:sp>
        <p:nvSpPr>
          <p:cNvPr id="4" name="Rectangle 3">
            <a:extLst>
              <a:ext uri="{FF2B5EF4-FFF2-40B4-BE49-F238E27FC236}">
                <a16:creationId xmlns:a16="http://schemas.microsoft.com/office/drawing/2014/main" id="{EDF74869-2D9A-2340-BEB4-E9314ABCF65A}"/>
              </a:ext>
            </a:extLst>
          </p:cNvPr>
          <p:cNvSpPr/>
          <p:nvPr/>
        </p:nvSpPr>
        <p:spPr>
          <a:xfrm>
            <a:off x="7383379" y="2420165"/>
            <a:ext cx="1973179" cy="481263"/>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Class A</a:t>
            </a:r>
          </a:p>
        </p:txBody>
      </p:sp>
      <p:sp>
        <p:nvSpPr>
          <p:cNvPr id="5" name="Rectangle 4">
            <a:extLst>
              <a:ext uri="{FF2B5EF4-FFF2-40B4-BE49-F238E27FC236}">
                <a16:creationId xmlns:a16="http://schemas.microsoft.com/office/drawing/2014/main" id="{23224D71-0569-3265-A27B-80AE64614B75}"/>
              </a:ext>
            </a:extLst>
          </p:cNvPr>
          <p:cNvSpPr/>
          <p:nvPr/>
        </p:nvSpPr>
        <p:spPr>
          <a:xfrm>
            <a:off x="6096000" y="3561348"/>
            <a:ext cx="1973179" cy="481263"/>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solidFill>
                  <a:schemeClr val="tx1"/>
                </a:solidFill>
              </a:rPr>
              <a:t>Class B</a:t>
            </a:r>
          </a:p>
        </p:txBody>
      </p:sp>
      <p:sp>
        <p:nvSpPr>
          <p:cNvPr id="6" name="Rectangle 5">
            <a:extLst>
              <a:ext uri="{FF2B5EF4-FFF2-40B4-BE49-F238E27FC236}">
                <a16:creationId xmlns:a16="http://schemas.microsoft.com/office/drawing/2014/main" id="{261D38CC-F1F1-C8DF-174B-11B4169C6A1D}"/>
              </a:ext>
            </a:extLst>
          </p:cNvPr>
          <p:cNvSpPr/>
          <p:nvPr/>
        </p:nvSpPr>
        <p:spPr>
          <a:xfrm>
            <a:off x="6096000" y="4480135"/>
            <a:ext cx="1973179" cy="481263"/>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Class D</a:t>
            </a:r>
          </a:p>
        </p:txBody>
      </p:sp>
      <p:sp>
        <p:nvSpPr>
          <p:cNvPr id="7" name="Rectangle 6">
            <a:extLst>
              <a:ext uri="{FF2B5EF4-FFF2-40B4-BE49-F238E27FC236}">
                <a16:creationId xmlns:a16="http://schemas.microsoft.com/office/drawing/2014/main" id="{47DBABFC-BF52-2354-C86D-6D87800DF09A}"/>
              </a:ext>
            </a:extLst>
          </p:cNvPr>
          <p:cNvSpPr/>
          <p:nvPr/>
        </p:nvSpPr>
        <p:spPr>
          <a:xfrm>
            <a:off x="6095999" y="5398922"/>
            <a:ext cx="1973179" cy="481263"/>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Class E</a:t>
            </a:r>
          </a:p>
        </p:txBody>
      </p:sp>
      <p:sp>
        <p:nvSpPr>
          <p:cNvPr id="8" name="Rectangle 7">
            <a:extLst>
              <a:ext uri="{FF2B5EF4-FFF2-40B4-BE49-F238E27FC236}">
                <a16:creationId xmlns:a16="http://schemas.microsoft.com/office/drawing/2014/main" id="{7A667491-B4BC-8A93-6FD3-55C0902856F9}"/>
              </a:ext>
            </a:extLst>
          </p:cNvPr>
          <p:cNvSpPr/>
          <p:nvPr/>
        </p:nvSpPr>
        <p:spPr>
          <a:xfrm>
            <a:off x="8883316" y="3495968"/>
            <a:ext cx="1973179" cy="481263"/>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Class C</a:t>
            </a:r>
          </a:p>
        </p:txBody>
      </p:sp>
      <p:cxnSp>
        <p:nvCxnSpPr>
          <p:cNvPr id="10" name="Straight Arrow Connector 9">
            <a:extLst>
              <a:ext uri="{FF2B5EF4-FFF2-40B4-BE49-F238E27FC236}">
                <a16:creationId xmlns:a16="http://schemas.microsoft.com/office/drawing/2014/main" id="{F1FC59D6-3B88-9092-8AB5-6A1F8E2B4455}"/>
              </a:ext>
            </a:extLst>
          </p:cNvPr>
          <p:cNvCxnSpPr>
            <a:stCxn id="5" idx="0"/>
          </p:cNvCxnSpPr>
          <p:nvPr/>
        </p:nvCxnSpPr>
        <p:spPr>
          <a:xfrm flipV="1">
            <a:off x="7082590" y="2901428"/>
            <a:ext cx="653715" cy="6599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D7A7020A-C28D-9945-A008-FAC6DC789A5E}"/>
              </a:ext>
            </a:extLst>
          </p:cNvPr>
          <p:cNvCxnSpPr>
            <a:stCxn id="8" idx="0"/>
          </p:cNvCxnSpPr>
          <p:nvPr/>
        </p:nvCxnSpPr>
        <p:spPr>
          <a:xfrm flipH="1" flipV="1">
            <a:off x="8722895" y="2901428"/>
            <a:ext cx="1147011" cy="59454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0DACEB8-998F-87B1-8BBA-55FC28D8CAD9}"/>
              </a:ext>
            </a:extLst>
          </p:cNvPr>
          <p:cNvCxnSpPr>
            <a:stCxn id="6" idx="0"/>
            <a:endCxn id="5" idx="2"/>
          </p:cNvCxnSpPr>
          <p:nvPr/>
        </p:nvCxnSpPr>
        <p:spPr>
          <a:xfrm flipV="1">
            <a:off x="7082590" y="4042611"/>
            <a:ext cx="0" cy="43752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9F831E37-9DC1-F133-FB22-191EDD0B00AD}"/>
              </a:ext>
            </a:extLst>
          </p:cNvPr>
          <p:cNvCxnSpPr/>
          <p:nvPr/>
        </p:nvCxnSpPr>
        <p:spPr>
          <a:xfrm flipV="1">
            <a:off x="7082589" y="4961398"/>
            <a:ext cx="0" cy="43752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38739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865DD3-AA9C-69C6-47B0-DF11961251B5}"/>
              </a:ext>
            </a:extLst>
          </p:cNvPr>
          <p:cNvSpPr>
            <a:spLocks noGrp="1"/>
          </p:cNvSpPr>
          <p:nvPr>
            <p:ph type="title"/>
          </p:nvPr>
        </p:nvSpPr>
        <p:spPr/>
        <p:txBody>
          <a:bodyPr/>
          <a:lstStyle/>
          <a:p>
            <a:r>
              <a:rPr lang="en-US" dirty="0"/>
              <a:t>Overloading - Java</a:t>
            </a:r>
          </a:p>
        </p:txBody>
      </p:sp>
      <p:sp>
        <p:nvSpPr>
          <p:cNvPr id="3" name="Content Placeholder 2">
            <a:extLst>
              <a:ext uri="{FF2B5EF4-FFF2-40B4-BE49-F238E27FC236}">
                <a16:creationId xmlns:a16="http://schemas.microsoft.com/office/drawing/2014/main" id="{B82D0260-EC17-55A0-C440-25AE66BCCE77}"/>
              </a:ext>
            </a:extLst>
          </p:cNvPr>
          <p:cNvSpPr>
            <a:spLocks noGrp="1"/>
          </p:cNvSpPr>
          <p:nvPr>
            <p:ph idx="1"/>
          </p:nvPr>
        </p:nvSpPr>
        <p:spPr/>
        <p:txBody>
          <a:bodyPr/>
          <a:lstStyle/>
          <a:p>
            <a:r>
              <a:rPr lang="en-US" dirty="0"/>
              <a:t>Method overloading is a feature that allows a class to have more than one method having the same name, if the arguments list are different.</a:t>
            </a:r>
          </a:p>
          <a:p>
            <a:r>
              <a:rPr lang="en-US" dirty="0"/>
              <a:t>Three types of method overloading.</a:t>
            </a:r>
          </a:p>
          <a:p>
            <a:pPr lvl="1"/>
            <a:r>
              <a:rPr lang="en-US" dirty="0"/>
              <a:t>Number of parameters.</a:t>
            </a:r>
          </a:p>
          <a:p>
            <a:pPr lvl="1"/>
            <a:r>
              <a:rPr lang="en-US" dirty="0"/>
              <a:t>Datatype of the parameters.</a:t>
            </a:r>
          </a:p>
          <a:p>
            <a:pPr lvl="1"/>
            <a:r>
              <a:rPr lang="en-US" dirty="0"/>
              <a:t>Sequence of the datatype of the parameters.</a:t>
            </a:r>
          </a:p>
        </p:txBody>
      </p:sp>
    </p:spTree>
    <p:extLst>
      <p:ext uri="{BB962C8B-B14F-4D97-AF65-F5344CB8AC3E}">
        <p14:creationId xmlns:p14="http://schemas.microsoft.com/office/powerpoint/2010/main" val="16435419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E54CD7-E441-D605-1BC8-2F14ADB497CD}"/>
              </a:ext>
            </a:extLst>
          </p:cNvPr>
          <p:cNvSpPr>
            <a:spLocks noGrp="1"/>
          </p:cNvSpPr>
          <p:nvPr>
            <p:ph type="title"/>
          </p:nvPr>
        </p:nvSpPr>
        <p:spPr/>
        <p:txBody>
          <a:bodyPr/>
          <a:lstStyle/>
          <a:p>
            <a:r>
              <a:rPr lang="en-US" dirty="0"/>
              <a:t>Overriding - Java</a:t>
            </a:r>
          </a:p>
        </p:txBody>
      </p:sp>
      <p:sp>
        <p:nvSpPr>
          <p:cNvPr id="3" name="Content Placeholder 2">
            <a:extLst>
              <a:ext uri="{FF2B5EF4-FFF2-40B4-BE49-F238E27FC236}">
                <a16:creationId xmlns:a16="http://schemas.microsoft.com/office/drawing/2014/main" id="{E7F844D4-5E26-A705-E2B2-A2850624F71F}"/>
              </a:ext>
            </a:extLst>
          </p:cNvPr>
          <p:cNvSpPr>
            <a:spLocks noGrp="1"/>
          </p:cNvSpPr>
          <p:nvPr>
            <p:ph idx="1"/>
          </p:nvPr>
        </p:nvSpPr>
        <p:spPr/>
        <p:txBody>
          <a:bodyPr/>
          <a:lstStyle/>
          <a:p>
            <a:r>
              <a:rPr lang="en-US" dirty="0"/>
              <a:t>Method overriding is a features that allows the parent and the subclass can have the same method name.</a:t>
            </a:r>
          </a:p>
          <a:p>
            <a:r>
              <a:rPr lang="en-US" dirty="0"/>
              <a:t>Rules,</a:t>
            </a:r>
          </a:p>
          <a:p>
            <a:pPr lvl="1"/>
            <a:r>
              <a:rPr lang="en-US" dirty="0"/>
              <a:t>The argument list of the child class should match with parent class.</a:t>
            </a:r>
          </a:p>
          <a:p>
            <a:pPr lvl="1"/>
            <a:r>
              <a:rPr lang="en-US" dirty="0"/>
              <a:t>Must have same name and same signatures.</a:t>
            </a:r>
          </a:p>
          <a:p>
            <a:pPr lvl="1"/>
            <a:r>
              <a:rPr lang="en-US" dirty="0"/>
              <a:t>Return type must be same or covariant.</a:t>
            </a:r>
          </a:p>
          <a:p>
            <a:pPr lvl="1"/>
            <a:r>
              <a:rPr lang="en-US" dirty="0"/>
              <a:t>It’s a run time polymorphism.</a:t>
            </a:r>
          </a:p>
        </p:txBody>
      </p:sp>
    </p:spTree>
    <p:extLst>
      <p:ext uri="{BB962C8B-B14F-4D97-AF65-F5344CB8AC3E}">
        <p14:creationId xmlns:p14="http://schemas.microsoft.com/office/powerpoint/2010/main" val="7110549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AE685-74CF-AA14-F32B-09F22819F7B5}"/>
              </a:ext>
            </a:extLst>
          </p:cNvPr>
          <p:cNvSpPr>
            <a:spLocks noGrp="1"/>
          </p:cNvSpPr>
          <p:nvPr>
            <p:ph type="title"/>
          </p:nvPr>
        </p:nvSpPr>
        <p:spPr/>
        <p:txBody>
          <a:bodyPr/>
          <a:lstStyle/>
          <a:p>
            <a:r>
              <a:rPr lang="en-US" dirty="0"/>
              <a:t>Hierarchy Exception - Java</a:t>
            </a:r>
            <a:endParaRPr lang="en-IN" dirty="0"/>
          </a:p>
        </p:txBody>
      </p:sp>
      <p:sp>
        <p:nvSpPr>
          <p:cNvPr id="7" name="Content Placeholder 6">
            <a:extLst>
              <a:ext uri="{FF2B5EF4-FFF2-40B4-BE49-F238E27FC236}">
                <a16:creationId xmlns:a16="http://schemas.microsoft.com/office/drawing/2014/main" id="{14379943-D535-F0F0-8698-4FA82045D854}"/>
              </a:ext>
            </a:extLst>
          </p:cNvPr>
          <p:cNvSpPr>
            <a:spLocks noGrp="1"/>
          </p:cNvSpPr>
          <p:nvPr>
            <p:ph idx="1"/>
          </p:nvPr>
        </p:nvSpPr>
        <p:spPr/>
        <p:txBody>
          <a:bodyPr/>
          <a:lstStyle/>
          <a:p>
            <a:r>
              <a:rPr lang="en-US" dirty="0"/>
              <a:t>Throwable is the top of the exception hierarchy</a:t>
            </a:r>
          </a:p>
          <a:p>
            <a:pPr marL="0" indent="0">
              <a:buNone/>
            </a:pPr>
            <a:r>
              <a:rPr lang="en-US" dirty="0"/>
              <a:t>following which are the subclass-Error</a:t>
            </a:r>
          </a:p>
          <a:p>
            <a:pPr marL="0" indent="0">
              <a:buNone/>
            </a:pPr>
            <a:r>
              <a:rPr lang="en-US" dirty="0"/>
              <a:t>and Exceptions.</a:t>
            </a:r>
          </a:p>
          <a:p>
            <a:r>
              <a:rPr lang="en-US" dirty="0"/>
              <a:t>Exceptions and Error are </a:t>
            </a:r>
          </a:p>
          <a:p>
            <a:pPr marL="0" indent="0">
              <a:buNone/>
            </a:pPr>
            <a:r>
              <a:rPr lang="en-US" dirty="0"/>
              <a:t>two different classes.</a:t>
            </a:r>
          </a:p>
          <a:p>
            <a:r>
              <a:rPr lang="en-US" dirty="0"/>
              <a:t>Error can be handle in the program.</a:t>
            </a:r>
          </a:p>
          <a:p>
            <a:r>
              <a:rPr lang="en-US" dirty="0"/>
              <a:t>Exceptions can be handled in the</a:t>
            </a:r>
          </a:p>
          <a:p>
            <a:pPr marL="0" indent="0">
              <a:buNone/>
            </a:pPr>
            <a:r>
              <a:rPr lang="en-US" dirty="0"/>
              <a:t>program.</a:t>
            </a:r>
          </a:p>
          <a:p>
            <a:pPr marL="0" indent="0">
              <a:buNone/>
            </a:pPr>
            <a:endParaRPr lang="en-US" dirty="0"/>
          </a:p>
          <a:p>
            <a:pPr marL="0" indent="0">
              <a:buNone/>
            </a:pPr>
            <a:endParaRPr lang="en-IN" dirty="0"/>
          </a:p>
        </p:txBody>
      </p:sp>
      <p:pic>
        <p:nvPicPr>
          <p:cNvPr id="8" name="Content Placeholder 4">
            <a:extLst>
              <a:ext uri="{FF2B5EF4-FFF2-40B4-BE49-F238E27FC236}">
                <a16:creationId xmlns:a16="http://schemas.microsoft.com/office/drawing/2014/main" id="{E262AE98-EEFB-FDDB-92A4-9F3CA7312BD7}"/>
              </a:ext>
            </a:extLst>
          </p:cNvPr>
          <p:cNvPicPr>
            <a:picLocks noChangeAspect="1"/>
          </p:cNvPicPr>
          <p:nvPr/>
        </p:nvPicPr>
        <p:blipFill>
          <a:blip r:embed="rId2"/>
          <a:stretch>
            <a:fillRect/>
          </a:stretch>
        </p:blipFill>
        <p:spPr>
          <a:xfrm>
            <a:off x="6270171" y="2778385"/>
            <a:ext cx="5668454" cy="3098959"/>
          </a:xfrm>
          <a:prstGeom prst="rect">
            <a:avLst/>
          </a:prstGeom>
        </p:spPr>
      </p:pic>
    </p:spTree>
    <p:extLst>
      <p:ext uri="{BB962C8B-B14F-4D97-AF65-F5344CB8AC3E}">
        <p14:creationId xmlns:p14="http://schemas.microsoft.com/office/powerpoint/2010/main" val="19778006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6ADE02-8527-4DEC-574A-F6DAD0CA922C}"/>
              </a:ext>
            </a:extLst>
          </p:cNvPr>
          <p:cNvSpPr>
            <a:spLocks noGrp="1"/>
          </p:cNvSpPr>
          <p:nvPr>
            <p:ph type="title"/>
          </p:nvPr>
        </p:nvSpPr>
        <p:spPr/>
        <p:txBody>
          <a:bodyPr/>
          <a:lstStyle/>
          <a:p>
            <a:r>
              <a:rPr lang="en-US" dirty="0"/>
              <a:t>Java Code Execution</a:t>
            </a:r>
          </a:p>
        </p:txBody>
      </p:sp>
      <p:sp>
        <p:nvSpPr>
          <p:cNvPr id="3" name="Content Placeholder 2">
            <a:extLst>
              <a:ext uri="{FF2B5EF4-FFF2-40B4-BE49-F238E27FC236}">
                <a16:creationId xmlns:a16="http://schemas.microsoft.com/office/drawing/2014/main" id="{5AA319A4-8031-75D5-7439-738F4DE99B81}"/>
              </a:ext>
            </a:extLst>
          </p:cNvPr>
          <p:cNvSpPr>
            <a:spLocks noGrp="1"/>
          </p:cNvSpPr>
          <p:nvPr>
            <p:ph idx="1"/>
          </p:nvPr>
        </p:nvSpPr>
        <p:spPr/>
        <p:txBody>
          <a:bodyPr/>
          <a:lstStyle/>
          <a:p>
            <a:r>
              <a:rPr lang="en-US" dirty="0"/>
              <a:t>Whenever a program is created, its should be compiled and then executed.</a:t>
            </a:r>
          </a:p>
          <a:p>
            <a:endParaRPr lang="en-US" dirty="0"/>
          </a:p>
          <a:p>
            <a:endParaRPr lang="en-US" dirty="0"/>
          </a:p>
          <a:p>
            <a:endParaRPr lang="en-US" dirty="0"/>
          </a:p>
          <a:p>
            <a:r>
              <a:rPr lang="en-US" dirty="0"/>
              <a:t>In the compilation,</a:t>
            </a:r>
          </a:p>
          <a:p>
            <a:endParaRPr lang="en-US" dirty="0"/>
          </a:p>
        </p:txBody>
      </p:sp>
      <p:pic>
        <p:nvPicPr>
          <p:cNvPr id="4" name="Picture 3">
            <a:extLst>
              <a:ext uri="{FF2B5EF4-FFF2-40B4-BE49-F238E27FC236}">
                <a16:creationId xmlns:a16="http://schemas.microsoft.com/office/drawing/2014/main" id="{58065D1F-76D3-A49C-EABD-BF0DBDCA140A}"/>
              </a:ext>
            </a:extLst>
          </p:cNvPr>
          <p:cNvPicPr>
            <a:picLocks noChangeAspect="1"/>
          </p:cNvPicPr>
          <p:nvPr/>
        </p:nvPicPr>
        <p:blipFill>
          <a:blip r:embed="rId2"/>
          <a:stretch>
            <a:fillRect/>
          </a:stretch>
        </p:blipFill>
        <p:spPr>
          <a:xfrm>
            <a:off x="2777490" y="2477581"/>
            <a:ext cx="2834640" cy="1374853"/>
          </a:xfrm>
          <a:prstGeom prst="rect">
            <a:avLst/>
          </a:prstGeom>
        </p:spPr>
      </p:pic>
      <p:pic>
        <p:nvPicPr>
          <p:cNvPr id="5" name="Picture 4">
            <a:extLst>
              <a:ext uri="{FF2B5EF4-FFF2-40B4-BE49-F238E27FC236}">
                <a16:creationId xmlns:a16="http://schemas.microsoft.com/office/drawing/2014/main" id="{B98ACD6E-3110-94BE-245E-8405276F5658}"/>
              </a:ext>
            </a:extLst>
          </p:cNvPr>
          <p:cNvPicPr>
            <a:picLocks noChangeAspect="1"/>
          </p:cNvPicPr>
          <p:nvPr/>
        </p:nvPicPr>
        <p:blipFill>
          <a:blip r:embed="rId3"/>
          <a:stretch>
            <a:fillRect/>
          </a:stretch>
        </p:blipFill>
        <p:spPr>
          <a:xfrm>
            <a:off x="838200" y="4806902"/>
            <a:ext cx="5844540" cy="1370061"/>
          </a:xfrm>
          <a:prstGeom prst="rect">
            <a:avLst/>
          </a:prstGeom>
        </p:spPr>
      </p:pic>
    </p:spTree>
    <p:extLst>
      <p:ext uri="{BB962C8B-B14F-4D97-AF65-F5344CB8AC3E}">
        <p14:creationId xmlns:p14="http://schemas.microsoft.com/office/powerpoint/2010/main" val="27191440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034673-6805-90A7-733A-010C1C6C5039}"/>
              </a:ext>
            </a:extLst>
          </p:cNvPr>
          <p:cNvSpPr>
            <a:spLocks noGrp="1"/>
          </p:cNvSpPr>
          <p:nvPr>
            <p:ph type="title"/>
          </p:nvPr>
        </p:nvSpPr>
        <p:spPr/>
        <p:txBody>
          <a:bodyPr/>
          <a:lstStyle/>
          <a:p>
            <a:r>
              <a:rPr lang="en-US" dirty="0"/>
              <a:t>Exception Handling - Java</a:t>
            </a:r>
          </a:p>
        </p:txBody>
      </p:sp>
      <p:sp>
        <p:nvSpPr>
          <p:cNvPr id="3" name="Content Placeholder 2">
            <a:extLst>
              <a:ext uri="{FF2B5EF4-FFF2-40B4-BE49-F238E27FC236}">
                <a16:creationId xmlns:a16="http://schemas.microsoft.com/office/drawing/2014/main" id="{6EF96C59-9FD6-D0DA-1504-AB639E70EC4D}"/>
              </a:ext>
            </a:extLst>
          </p:cNvPr>
          <p:cNvSpPr>
            <a:spLocks noGrp="1"/>
          </p:cNvSpPr>
          <p:nvPr>
            <p:ph idx="1"/>
          </p:nvPr>
        </p:nvSpPr>
        <p:spPr/>
        <p:txBody>
          <a:bodyPr/>
          <a:lstStyle/>
          <a:p>
            <a:r>
              <a:rPr lang="en-US" dirty="0"/>
              <a:t>Exception is an unwanted event, which occur during the execution of the program.</a:t>
            </a:r>
          </a:p>
          <a:p>
            <a:r>
              <a:rPr lang="en-US" dirty="0"/>
              <a:t>Exceptions can be categorized </a:t>
            </a:r>
          </a:p>
          <a:p>
            <a:pPr marL="0" indent="0">
              <a:buNone/>
            </a:pPr>
            <a:r>
              <a:rPr lang="en-US" dirty="0"/>
              <a:t>into two ways,</a:t>
            </a:r>
          </a:p>
          <a:p>
            <a:pPr lvl="1"/>
            <a:r>
              <a:rPr lang="en-US" dirty="0"/>
              <a:t>User-Defined Exception</a:t>
            </a:r>
          </a:p>
          <a:p>
            <a:pPr lvl="1"/>
            <a:r>
              <a:rPr lang="en-US" dirty="0"/>
              <a:t>Built-in Exception</a:t>
            </a:r>
          </a:p>
          <a:p>
            <a:pPr marL="0" indent="0">
              <a:buNone/>
            </a:pPr>
            <a:r>
              <a:rPr lang="en-US" dirty="0"/>
              <a:t>	</a:t>
            </a:r>
          </a:p>
          <a:p>
            <a:pPr marL="0" indent="0">
              <a:buNone/>
            </a:pPr>
            <a:endParaRPr lang="en-US" dirty="0"/>
          </a:p>
          <a:p>
            <a:pPr marL="0" indent="0">
              <a:buNone/>
            </a:pPr>
            <a:endParaRPr lang="en-US" dirty="0"/>
          </a:p>
        </p:txBody>
      </p:sp>
      <p:pic>
        <p:nvPicPr>
          <p:cNvPr id="5" name="Picture 4">
            <a:extLst>
              <a:ext uri="{FF2B5EF4-FFF2-40B4-BE49-F238E27FC236}">
                <a16:creationId xmlns:a16="http://schemas.microsoft.com/office/drawing/2014/main" id="{73DF7939-5578-238F-C297-4DA16DDA4096}"/>
              </a:ext>
            </a:extLst>
          </p:cNvPr>
          <p:cNvPicPr>
            <a:picLocks noChangeAspect="1"/>
          </p:cNvPicPr>
          <p:nvPr/>
        </p:nvPicPr>
        <p:blipFill>
          <a:blip r:embed="rId2"/>
          <a:stretch>
            <a:fillRect/>
          </a:stretch>
        </p:blipFill>
        <p:spPr>
          <a:xfrm>
            <a:off x="5627550" y="2434431"/>
            <a:ext cx="5726250" cy="3133725"/>
          </a:xfrm>
          <a:prstGeom prst="rect">
            <a:avLst/>
          </a:prstGeom>
        </p:spPr>
      </p:pic>
      <p:sp>
        <p:nvSpPr>
          <p:cNvPr id="6" name="Rectangle 5">
            <a:extLst>
              <a:ext uri="{FF2B5EF4-FFF2-40B4-BE49-F238E27FC236}">
                <a16:creationId xmlns:a16="http://schemas.microsoft.com/office/drawing/2014/main" id="{256DE5B6-CD12-2BE5-1D8A-A5C4C6A7C7FC}"/>
              </a:ext>
            </a:extLst>
          </p:cNvPr>
          <p:cNvSpPr/>
          <p:nvPr/>
        </p:nvSpPr>
        <p:spPr>
          <a:xfrm>
            <a:off x="1143000" y="4632158"/>
            <a:ext cx="2045368" cy="4090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Throwable</a:t>
            </a:r>
          </a:p>
        </p:txBody>
      </p:sp>
      <p:sp>
        <p:nvSpPr>
          <p:cNvPr id="7" name="Rectangle 6">
            <a:extLst>
              <a:ext uri="{FF2B5EF4-FFF2-40B4-BE49-F238E27FC236}">
                <a16:creationId xmlns:a16="http://schemas.microsoft.com/office/drawing/2014/main" id="{D14B857B-F8DD-3E4E-A9BA-9A13E41955A6}"/>
              </a:ext>
            </a:extLst>
          </p:cNvPr>
          <p:cNvSpPr/>
          <p:nvPr/>
        </p:nvSpPr>
        <p:spPr>
          <a:xfrm>
            <a:off x="1143000" y="5159082"/>
            <a:ext cx="2045368" cy="4090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Exception</a:t>
            </a:r>
          </a:p>
        </p:txBody>
      </p:sp>
      <p:sp>
        <p:nvSpPr>
          <p:cNvPr id="8" name="Rectangle 7">
            <a:extLst>
              <a:ext uri="{FF2B5EF4-FFF2-40B4-BE49-F238E27FC236}">
                <a16:creationId xmlns:a16="http://schemas.microsoft.com/office/drawing/2014/main" id="{7387F0B3-D49C-D463-31FF-AC949FEEC5C8}"/>
              </a:ext>
            </a:extLst>
          </p:cNvPr>
          <p:cNvSpPr/>
          <p:nvPr/>
        </p:nvSpPr>
        <p:spPr>
          <a:xfrm>
            <a:off x="1143000" y="5725715"/>
            <a:ext cx="2045368" cy="4090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IOException</a:t>
            </a:r>
            <a:endParaRPr lang="en-US" dirty="0"/>
          </a:p>
        </p:txBody>
      </p:sp>
      <p:sp>
        <p:nvSpPr>
          <p:cNvPr id="9" name="Rectangle 8">
            <a:extLst>
              <a:ext uri="{FF2B5EF4-FFF2-40B4-BE49-F238E27FC236}">
                <a16:creationId xmlns:a16="http://schemas.microsoft.com/office/drawing/2014/main" id="{8AAFE7EB-72FA-A6D2-DCC3-66C0CF44ED95}"/>
              </a:ext>
            </a:extLst>
          </p:cNvPr>
          <p:cNvSpPr/>
          <p:nvPr/>
        </p:nvSpPr>
        <p:spPr>
          <a:xfrm>
            <a:off x="1142998" y="6252639"/>
            <a:ext cx="2045370" cy="4090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File Not found  Exception</a:t>
            </a:r>
          </a:p>
        </p:txBody>
      </p:sp>
    </p:spTree>
    <p:extLst>
      <p:ext uri="{BB962C8B-B14F-4D97-AF65-F5344CB8AC3E}">
        <p14:creationId xmlns:p14="http://schemas.microsoft.com/office/powerpoint/2010/main" val="20121256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4A3A00-92DB-9702-9B8E-4134E6C8E017}"/>
              </a:ext>
            </a:extLst>
          </p:cNvPr>
          <p:cNvSpPr>
            <a:spLocks noGrp="1"/>
          </p:cNvSpPr>
          <p:nvPr>
            <p:ph type="title"/>
          </p:nvPr>
        </p:nvSpPr>
        <p:spPr/>
        <p:txBody>
          <a:bodyPr/>
          <a:lstStyle/>
          <a:p>
            <a:r>
              <a:rPr lang="en-US" dirty="0"/>
              <a:t>Build in Exceptions</a:t>
            </a:r>
          </a:p>
        </p:txBody>
      </p:sp>
      <p:sp>
        <p:nvSpPr>
          <p:cNvPr id="3" name="Content Placeholder 2">
            <a:extLst>
              <a:ext uri="{FF2B5EF4-FFF2-40B4-BE49-F238E27FC236}">
                <a16:creationId xmlns:a16="http://schemas.microsoft.com/office/drawing/2014/main" id="{C60920A3-4B24-6FB9-9498-65F44747ECA9}"/>
              </a:ext>
            </a:extLst>
          </p:cNvPr>
          <p:cNvSpPr>
            <a:spLocks noGrp="1"/>
          </p:cNvSpPr>
          <p:nvPr>
            <p:ph idx="1"/>
          </p:nvPr>
        </p:nvSpPr>
        <p:spPr/>
        <p:txBody>
          <a:bodyPr/>
          <a:lstStyle/>
          <a:p>
            <a:r>
              <a:rPr lang="en-US" dirty="0"/>
              <a:t>Exceptions that are already available in java libraries are referred as build in exceptions.</a:t>
            </a:r>
          </a:p>
          <a:p>
            <a:r>
              <a:rPr lang="en-US" dirty="0"/>
              <a:t>These exceptions are able to define the error situations, so that we can able to understand reason for getting the error.</a:t>
            </a:r>
          </a:p>
          <a:p>
            <a:r>
              <a:rPr lang="en-US" dirty="0"/>
              <a:t>It has been categorized into two,</a:t>
            </a:r>
          </a:p>
          <a:p>
            <a:pPr lvl="1"/>
            <a:r>
              <a:rPr lang="en-US" dirty="0"/>
              <a:t>Checked Exceptions</a:t>
            </a:r>
          </a:p>
          <a:p>
            <a:pPr lvl="1"/>
            <a:r>
              <a:rPr lang="en-US" dirty="0"/>
              <a:t>Unchecked Exception </a:t>
            </a:r>
          </a:p>
        </p:txBody>
      </p:sp>
    </p:spTree>
    <p:extLst>
      <p:ext uri="{BB962C8B-B14F-4D97-AF65-F5344CB8AC3E}">
        <p14:creationId xmlns:p14="http://schemas.microsoft.com/office/powerpoint/2010/main" val="39615887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2E402E-95E8-DDBC-098B-0FB21CF03837}"/>
              </a:ext>
            </a:extLst>
          </p:cNvPr>
          <p:cNvSpPr>
            <a:spLocks noGrp="1"/>
          </p:cNvSpPr>
          <p:nvPr>
            <p:ph type="title"/>
          </p:nvPr>
        </p:nvSpPr>
        <p:spPr/>
        <p:txBody>
          <a:bodyPr/>
          <a:lstStyle/>
          <a:p>
            <a:r>
              <a:rPr lang="en-US" dirty="0"/>
              <a:t>Checked Exceptions</a:t>
            </a:r>
          </a:p>
        </p:txBody>
      </p:sp>
      <p:sp>
        <p:nvSpPr>
          <p:cNvPr id="3" name="Content Placeholder 2">
            <a:extLst>
              <a:ext uri="{FF2B5EF4-FFF2-40B4-BE49-F238E27FC236}">
                <a16:creationId xmlns:a16="http://schemas.microsoft.com/office/drawing/2014/main" id="{8861E0C5-30EC-705F-067F-46058D058806}"/>
              </a:ext>
            </a:extLst>
          </p:cNvPr>
          <p:cNvSpPr>
            <a:spLocks noGrp="1"/>
          </p:cNvSpPr>
          <p:nvPr>
            <p:ph idx="1"/>
          </p:nvPr>
        </p:nvSpPr>
        <p:spPr/>
        <p:txBody>
          <a:bodyPr/>
          <a:lstStyle/>
          <a:p>
            <a:r>
              <a:rPr lang="en-US" dirty="0"/>
              <a:t>The exceptions that checked during the compile-time.</a:t>
            </a:r>
          </a:p>
          <a:p>
            <a:r>
              <a:rPr lang="en-US" dirty="0"/>
              <a:t>The programmer should handle the exceptions, otherwise the system will show a compile time error.</a:t>
            </a:r>
          </a:p>
        </p:txBody>
      </p:sp>
      <p:pic>
        <p:nvPicPr>
          <p:cNvPr id="6" name="Picture 5">
            <a:extLst>
              <a:ext uri="{FF2B5EF4-FFF2-40B4-BE49-F238E27FC236}">
                <a16:creationId xmlns:a16="http://schemas.microsoft.com/office/drawing/2014/main" id="{CF8D7CE8-A62A-A864-BBE9-A1BF992DB8D5}"/>
              </a:ext>
            </a:extLst>
          </p:cNvPr>
          <p:cNvPicPr>
            <a:picLocks noChangeAspect="1"/>
          </p:cNvPicPr>
          <p:nvPr/>
        </p:nvPicPr>
        <p:blipFill>
          <a:blip r:embed="rId2"/>
          <a:stretch>
            <a:fillRect/>
          </a:stretch>
        </p:blipFill>
        <p:spPr>
          <a:xfrm>
            <a:off x="5866534" y="3174954"/>
            <a:ext cx="4741308" cy="3002009"/>
          </a:xfrm>
          <a:prstGeom prst="rect">
            <a:avLst/>
          </a:prstGeom>
        </p:spPr>
      </p:pic>
    </p:spTree>
    <p:extLst>
      <p:ext uri="{BB962C8B-B14F-4D97-AF65-F5344CB8AC3E}">
        <p14:creationId xmlns:p14="http://schemas.microsoft.com/office/powerpoint/2010/main" val="9940658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CA984F-CAE0-1BA4-BDA9-89DEEF4F5CEC}"/>
              </a:ext>
            </a:extLst>
          </p:cNvPr>
          <p:cNvSpPr>
            <a:spLocks noGrp="1"/>
          </p:cNvSpPr>
          <p:nvPr>
            <p:ph type="title"/>
          </p:nvPr>
        </p:nvSpPr>
        <p:spPr/>
        <p:txBody>
          <a:bodyPr/>
          <a:lstStyle/>
          <a:p>
            <a:r>
              <a:rPr lang="en-US" dirty="0"/>
              <a:t>Unchecked Exceptions</a:t>
            </a:r>
          </a:p>
        </p:txBody>
      </p:sp>
      <p:sp>
        <p:nvSpPr>
          <p:cNvPr id="3" name="Content Placeholder 2">
            <a:extLst>
              <a:ext uri="{FF2B5EF4-FFF2-40B4-BE49-F238E27FC236}">
                <a16:creationId xmlns:a16="http://schemas.microsoft.com/office/drawing/2014/main" id="{279DE18D-AD11-848F-2131-77BF3480B177}"/>
              </a:ext>
            </a:extLst>
          </p:cNvPr>
          <p:cNvSpPr>
            <a:spLocks noGrp="1"/>
          </p:cNvSpPr>
          <p:nvPr>
            <p:ph idx="1"/>
          </p:nvPr>
        </p:nvSpPr>
        <p:spPr/>
        <p:txBody>
          <a:bodyPr/>
          <a:lstStyle/>
          <a:p>
            <a:r>
              <a:rPr lang="en-US" dirty="0"/>
              <a:t>Unchecked Exceptions are handle at the runtime not during the compile time.</a:t>
            </a:r>
          </a:p>
        </p:txBody>
      </p:sp>
      <p:pic>
        <p:nvPicPr>
          <p:cNvPr id="4" name="Picture 3">
            <a:extLst>
              <a:ext uri="{FF2B5EF4-FFF2-40B4-BE49-F238E27FC236}">
                <a16:creationId xmlns:a16="http://schemas.microsoft.com/office/drawing/2014/main" id="{A6BD1D8E-A014-78F3-FB6A-835E6339AD16}"/>
              </a:ext>
            </a:extLst>
          </p:cNvPr>
          <p:cNvPicPr>
            <a:picLocks noChangeAspect="1"/>
          </p:cNvPicPr>
          <p:nvPr/>
        </p:nvPicPr>
        <p:blipFill>
          <a:blip r:embed="rId2"/>
          <a:stretch>
            <a:fillRect/>
          </a:stretch>
        </p:blipFill>
        <p:spPr>
          <a:xfrm>
            <a:off x="4199021" y="2338949"/>
            <a:ext cx="6577263" cy="3634626"/>
          </a:xfrm>
          <a:prstGeom prst="rect">
            <a:avLst/>
          </a:prstGeom>
        </p:spPr>
      </p:pic>
    </p:spTree>
    <p:extLst>
      <p:ext uri="{BB962C8B-B14F-4D97-AF65-F5344CB8AC3E}">
        <p14:creationId xmlns:p14="http://schemas.microsoft.com/office/powerpoint/2010/main" val="14724872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6820A9-214F-E45C-5E6F-91BD39B86756}"/>
              </a:ext>
            </a:extLst>
          </p:cNvPr>
          <p:cNvSpPr>
            <a:spLocks noGrp="1"/>
          </p:cNvSpPr>
          <p:nvPr>
            <p:ph type="title"/>
          </p:nvPr>
        </p:nvSpPr>
        <p:spPr/>
        <p:txBody>
          <a:bodyPr/>
          <a:lstStyle/>
          <a:p>
            <a:r>
              <a:rPr lang="en-US" dirty="0"/>
              <a:t>Exception - Hierarches</a:t>
            </a:r>
          </a:p>
        </p:txBody>
      </p:sp>
      <p:sp>
        <p:nvSpPr>
          <p:cNvPr id="6" name="Content Placeholder 5">
            <a:extLst>
              <a:ext uri="{FF2B5EF4-FFF2-40B4-BE49-F238E27FC236}">
                <a16:creationId xmlns:a16="http://schemas.microsoft.com/office/drawing/2014/main" id="{27746A51-38EE-6DDE-A7FC-78FBE302ECC2}"/>
              </a:ext>
            </a:extLst>
          </p:cNvPr>
          <p:cNvSpPr>
            <a:spLocks noGrp="1"/>
          </p:cNvSpPr>
          <p:nvPr>
            <p:ph idx="1"/>
          </p:nvPr>
        </p:nvSpPr>
        <p:spPr/>
        <p:txBody>
          <a:bodyPr/>
          <a:lstStyle/>
          <a:p>
            <a:pPr marL="0" indent="0">
              <a:buNone/>
            </a:pPr>
            <a:r>
              <a:rPr lang="en-US" dirty="0"/>
              <a:t>.</a:t>
            </a:r>
          </a:p>
        </p:txBody>
      </p:sp>
      <p:sp>
        <p:nvSpPr>
          <p:cNvPr id="9" name="Rounded Rectangle 8">
            <a:extLst>
              <a:ext uri="{FF2B5EF4-FFF2-40B4-BE49-F238E27FC236}">
                <a16:creationId xmlns:a16="http://schemas.microsoft.com/office/drawing/2014/main" id="{D05DBF37-2FAA-239A-9245-D107EB9655E3}"/>
              </a:ext>
            </a:extLst>
          </p:cNvPr>
          <p:cNvSpPr/>
          <p:nvPr/>
        </p:nvSpPr>
        <p:spPr>
          <a:xfrm>
            <a:off x="5867154" y="2011905"/>
            <a:ext cx="1792705" cy="67376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Throwable</a:t>
            </a:r>
          </a:p>
        </p:txBody>
      </p:sp>
      <p:sp>
        <p:nvSpPr>
          <p:cNvPr id="10" name="Rounded Rectangle 9">
            <a:extLst>
              <a:ext uri="{FF2B5EF4-FFF2-40B4-BE49-F238E27FC236}">
                <a16:creationId xmlns:a16="http://schemas.microsoft.com/office/drawing/2014/main" id="{963D833C-8CF9-9BE3-530A-37F4A807C4AC}"/>
              </a:ext>
            </a:extLst>
          </p:cNvPr>
          <p:cNvSpPr/>
          <p:nvPr/>
        </p:nvSpPr>
        <p:spPr>
          <a:xfrm>
            <a:off x="4511842" y="3068053"/>
            <a:ext cx="1792705" cy="67376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Exception</a:t>
            </a:r>
          </a:p>
        </p:txBody>
      </p:sp>
      <p:sp>
        <p:nvSpPr>
          <p:cNvPr id="11" name="Rounded Rectangle 10">
            <a:extLst>
              <a:ext uri="{FF2B5EF4-FFF2-40B4-BE49-F238E27FC236}">
                <a16:creationId xmlns:a16="http://schemas.microsoft.com/office/drawing/2014/main" id="{CEAD9DEB-1D40-6553-A6EE-D4B0CFEABB0F}"/>
              </a:ext>
            </a:extLst>
          </p:cNvPr>
          <p:cNvSpPr/>
          <p:nvPr/>
        </p:nvSpPr>
        <p:spPr>
          <a:xfrm>
            <a:off x="7335251" y="3068052"/>
            <a:ext cx="1792705" cy="673769"/>
          </a:xfrm>
          <a:prstGeom prst="roundRect">
            <a:avLst/>
          </a:prstGeom>
          <a:solidFill>
            <a:srgbClr val="F7AFD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Error</a:t>
            </a:r>
          </a:p>
        </p:txBody>
      </p:sp>
      <p:sp>
        <p:nvSpPr>
          <p:cNvPr id="12" name="Rounded Rectangle 11">
            <a:extLst>
              <a:ext uri="{FF2B5EF4-FFF2-40B4-BE49-F238E27FC236}">
                <a16:creationId xmlns:a16="http://schemas.microsoft.com/office/drawing/2014/main" id="{A21D4434-304E-C32A-5C81-A3E6AC2C8D76}"/>
              </a:ext>
            </a:extLst>
          </p:cNvPr>
          <p:cNvSpPr/>
          <p:nvPr/>
        </p:nvSpPr>
        <p:spPr>
          <a:xfrm>
            <a:off x="4511842" y="4186990"/>
            <a:ext cx="1792705" cy="67376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Runtime Exception</a:t>
            </a:r>
          </a:p>
        </p:txBody>
      </p:sp>
      <p:sp>
        <p:nvSpPr>
          <p:cNvPr id="14" name="TextBox 13">
            <a:extLst>
              <a:ext uri="{FF2B5EF4-FFF2-40B4-BE49-F238E27FC236}">
                <a16:creationId xmlns:a16="http://schemas.microsoft.com/office/drawing/2014/main" id="{ADAF49C9-DE71-F462-9A34-9FF8C593E6E2}"/>
              </a:ext>
            </a:extLst>
          </p:cNvPr>
          <p:cNvSpPr txBox="1"/>
          <p:nvPr/>
        </p:nvSpPr>
        <p:spPr>
          <a:xfrm>
            <a:off x="4672019" y="2724608"/>
            <a:ext cx="951479" cy="369332"/>
          </a:xfrm>
          <a:prstGeom prst="rect">
            <a:avLst/>
          </a:prstGeom>
          <a:noFill/>
        </p:spPr>
        <p:txBody>
          <a:bodyPr wrap="none" rtlCol="0">
            <a:spAutoFit/>
          </a:bodyPr>
          <a:lstStyle/>
          <a:p>
            <a:r>
              <a:rPr lang="en-US" dirty="0"/>
              <a:t>checked</a:t>
            </a:r>
          </a:p>
        </p:txBody>
      </p:sp>
      <p:sp>
        <p:nvSpPr>
          <p:cNvPr id="15" name="TextBox 14">
            <a:extLst>
              <a:ext uri="{FF2B5EF4-FFF2-40B4-BE49-F238E27FC236}">
                <a16:creationId xmlns:a16="http://schemas.microsoft.com/office/drawing/2014/main" id="{BF72BA40-5264-36CC-05E3-97BEF0F170B1}"/>
              </a:ext>
            </a:extLst>
          </p:cNvPr>
          <p:cNvSpPr txBox="1"/>
          <p:nvPr/>
        </p:nvSpPr>
        <p:spPr>
          <a:xfrm>
            <a:off x="4672019" y="3817658"/>
            <a:ext cx="1195135" cy="369332"/>
          </a:xfrm>
          <a:prstGeom prst="rect">
            <a:avLst/>
          </a:prstGeom>
          <a:noFill/>
        </p:spPr>
        <p:txBody>
          <a:bodyPr wrap="none" rtlCol="0">
            <a:spAutoFit/>
          </a:bodyPr>
          <a:lstStyle/>
          <a:p>
            <a:r>
              <a:rPr lang="en-US" dirty="0"/>
              <a:t>unchecked</a:t>
            </a:r>
          </a:p>
        </p:txBody>
      </p:sp>
    </p:spTree>
    <p:extLst>
      <p:ext uri="{BB962C8B-B14F-4D97-AF65-F5344CB8AC3E}">
        <p14:creationId xmlns:p14="http://schemas.microsoft.com/office/powerpoint/2010/main" val="16016023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98E2F1-AE8F-34C4-51AC-E62DD65E850F}"/>
              </a:ext>
            </a:extLst>
          </p:cNvPr>
          <p:cNvSpPr>
            <a:spLocks noGrp="1"/>
          </p:cNvSpPr>
          <p:nvPr>
            <p:ph type="title"/>
          </p:nvPr>
        </p:nvSpPr>
        <p:spPr/>
        <p:txBody>
          <a:bodyPr/>
          <a:lstStyle/>
          <a:p>
            <a:r>
              <a:rPr lang="en-US" dirty="0"/>
              <a:t>User Defined Exceptions</a:t>
            </a:r>
          </a:p>
        </p:txBody>
      </p:sp>
      <p:sp>
        <p:nvSpPr>
          <p:cNvPr id="3" name="Content Placeholder 2">
            <a:extLst>
              <a:ext uri="{FF2B5EF4-FFF2-40B4-BE49-F238E27FC236}">
                <a16:creationId xmlns:a16="http://schemas.microsoft.com/office/drawing/2014/main" id="{4A0E2239-56B9-4406-E9D3-FB03AAF8E4DB}"/>
              </a:ext>
            </a:extLst>
          </p:cNvPr>
          <p:cNvSpPr>
            <a:spLocks noGrp="1"/>
          </p:cNvSpPr>
          <p:nvPr>
            <p:ph idx="1"/>
          </p:nvPr>
        </p:nvSpPr>
        <p:spPr/>
        <p:txBody>
          <a:bodyPr/>
          <a:lstStyle/>
          <a:p>
            <a:r>
              <a:rPr lang="en-US" dirty="0"/>
              <a:t>We can create an own exceptions that are derived classes/sub classes of exception class.</a:t>
            </a:r>
          </a:p>
          <a:p>
            <a:r>
              <a:rPr lang="en-US" dirty="0"/>
              <a:t>Create a own exception is know as custom exception or user defined exception.</a:t>
            </a:r>
          </a:p>
        </p:txBody>
      </p:sp>
      <p:sp>
        <p:nvSpPr>
          <p:cNvPr id="4" name="Rectangle 3">
            <a:extLst>
              <a:ext uri="{FF2B5EF4-FFF2-40B4-BE49-F238E27FC236}">
                <a16:creationId xmlns:a16="http://schemas.microsoft.com/office/drawing/2014/main" id="{5F03956C-CF29-A974-324F-BFDD2A7F6267}"/>
              </a:ext>
            </a:extLst>
          </p:cNvPr>
          <p:cNvSpPr/>
          <p:nvPr/>
        </p:nvSpPr>
        <p:spPr>
          <a:xfrm>
            <a:off x="6809874" y="3657600"/>
            <a:ext cx="2598821"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Exception</a:t>
            </a:r>
          </a:p>
        </p:txBody>
      </p:sp>
      <p:sp>
        <p:nvSpPr>
          <p:cNvPr id="5" name="Rectangle 4">
            <a:extLst>
              <a:ext uri="{FF2B5EF4-FFF2-40B4-BE49-F238E27FC236}">
                <a16:creationId xmlns:a16="http://schemas.microsoft.com/office/drawing/2014/main" id="{75C52BC2-216E-29E5-033E-AED8F257C5BD}"/>
              </a:ext>
            </a:extLst>
          </p:cNvPr>
          <p:cNvSpPr/>
          <p:nvPr/>
        </p:nvSpPr>
        <p:spPr>
          <a:xfrm>
            <a:off x="6809874" y="4460081"/>
            <a:ext cx="2598821"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err="1"/>
              <a:t>InvalidAgeException</a:t>
            </a:r>
            <a:endParaRPr lang="en-US" dirty="0"/>
          </a:p>
        </p:txBody>
      </p:sp>
    </p:spTree>
    <p:extLst>
      <p:ext uri="{BB962C8B-B14F-4D97-AF65-F5344CB8AC3E}">
        <p14:creationId xmlns:p14="http://schemas.microsoft.com/office/powerpoint/2010/main" val="31230584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3F1594-AB25-6A2E-23A3-53EEDD3FA244}"/>
              </a:ext>
            </a:extLst>
          </p:cNvPr>
          <p:cNvSpPr>
            <a:spLocks noGrp="1"/>
          </p:cNvSpPr>
          <p:nvPr>
            <p:ph type="title"/>
          </p:nvPr>
        </p:nvSpPr>
        <p:spPr/>
        <p:txBody>
          <a:bodyPr/>
          <a:lstStyle/>
          <a:p>
            <a:r>
              <a:rPr lang="en-US" dirty="0"/>
              <a:t>Super keyword - Java</a:t>
            </a:r>
          </a:p>
        </p:txBody>
      </p:sp>
      <p:sp>
        <p:nvSpPr>
          <p:cNvPr id="3" name="Content Placeholder 2">
            <a:extLst>
              <a:ext uri="{FF2B5EF4-FFF2-40B4-BE49-F238E27FC236}">
                <a16:creationId xmlns:a16="http://schemas.microsoft.com/office/drawing/2014/main" id="{7B84E5CC-42C8-1F3E-48B4-057482EEA8C4}"/>
              </a:ext>
            </a:extLst>
          </p:cNvPr>
          <p:cNvSpPr>
            <a:spLocks noGrp="1"/>
          </p:cNvSpPr>
          <p:nvPr>
            <p:ph idx="1"/>
          </p:nvPr>
        </p:nvSpPr>
        <p:spPr/>
        <p:txBody>
          <a:bodyPr/>
          <a:lstStyle/>
          <a:p>
            <a:r>
              <a:rPr lang="en-US" dirty="0"/>
              <a:t>Super keyword in Java is a reference variable which is used to refer immediate parent class object.</a:t>
            </a:r>
          </a:p>
          <a:p>
            <a:pPr lvl="1"/>
            <a:r>
              <a:rPr lang="en-US" dirty="0"/>
              <a:t>Super can be used to refer immediate parent class instance variable.</a:t>
            </a:r>
          </a:p>
          <a:p>
            <a:pPr lvl="1"/>
            <a:r>
              <a:rPr lang="en-US" dirty="0"/>
              <a:t>Super can be used to invoke immediate parent class method.</a:t>
            </a:r>
          </a:p>
          <a:p>
            <a:pPr lvl="1"/>
            <a:r>
              <a:rPr lang="en-US" dirty="0"/>
              <a:t>Super() can be used to invoke immediate parent class constructor.</a:t>
            </a:r>
          </a:p>
        </p:txBody>
      </p:sp>
      <p:sp>
        <p:nvSpPr>
          <p:cNvPr id="4" name="Rectangle 3">
            <a:extLst>
              <a:ext uri="{FF2B5EF4-FFF2-40B4-BE49-F238E27FC236}">
                <a16:creationId xmlns:a16="http://schemas.microsoft.com/office/drawing/2014/main" id="{0390CDEF-3CEF-1DE6-69DB-B8201BF507AB}"/>
              </a:ext>
            </a:extLst>
          </p:cNvPr>
          <p:cNvSpPr/>
          <p:nvPr/>
        </p:nvSpPr>
        <p:spPr>
          <a:xfrm>
            <a:off x="1443789" y="4283242"/>
            <a:ext cx="2562727"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Class A </a:t>
            </a:r>
            <a:br>
              <a:rPr lang="en-US" dirty="0"/>
            </a:br>
            <a:r>
              <a:rPr lang="en-US" dirty="0"/>
              <a:t>String color = “blue” </a:t>
            </a:r>
          </a:p>
        </p:txBody>
      </p:sp>
      <p:sp>
        <p:nvSpPr>
          <p:cNvPr id="5" name="Rectangle 4">
            <a:extLst>
              <a:ext uri="{FF2B5EF4-FFF2-40B4-BE49-F238E27FC236}">
                <a16:creationId xmlns:a16="http://schemas.microsoft.com/office/drawing/2014/main" id="{D79562A5-590D-E094-7DB2-3FD8FD21DEF2}"/>
              </a:ext>
            </a:extLst>
          </p:cNvPr>
          <p:cNvSpPr/>
          <p:nvPr/>
        </p:nvSpPr>
        <p:spPr>
          <a:xfrm>
            <a:off x="1443789" y="5001502"/>
            <a:ext cx="2562727"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Class B</a:t>
            </a:r>
          </a:p>
          <a:p>
            <a:pPr algn="ctr"/>
            <a:r>
              <a:rPr lang="en-US" dirty="0"/>
              <a:t>String color = “black”</a:t>
            </a:r>
          </a:p>
        </p:txBody>
      </p:sp>
    </p:spTree>
    <p:extLst>
      <p:ext uri="{BB962C8B-B14F-4D97-AF65-F5344CB8AC3E}">
        <p14:creationId xmlns:p14="http://schemas.microsoft.com/office/powerpoint/2010/main" val="32371168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A1746E-A018-E57F-7DAB-62AA3B5A0232}"/>
              </a:ext>
            </a:extLst>
          </p:cNvPr>
          <p:cNvSpPr>
            <a:spLocks noGrp="1"/>
          </p:cNvSpPr>
          <p:nvPr>
            <p:ph type="title"/>
          </p:nvPr>
        </p:nvSpPr>
        <p:spPr/>
        <p:txBody>
          <a:bodyPr/>
          <a:lstStyle/>
          <a:p>
            <a:r>
              <a:rPr lang="en-US" dirty="0"/>
              <a:t>Fundamentals In Java</a:t>
            </a:r>
          </a:p>
        </p:txBody>
      </p:sp>
      <p:sp>
        <p:nvSpPr>
          <p:cNvPr id="3" name="Content Placeholder 2">
            <a:extLst>
              <a:ext uri="{FF2B5EF4-FFF2-40B4-BE49-F238E27FC236}">
                <a16:creationId xmlns:a16="http://schemas.microsoft.com/office/drawing/2014/main" id="{7D3060DB-106B-2DA7-8322-E6EA6B475A11}"/>
              </a:ext>
            </a:extLst>
          </p:cNvPr>
          <p:cNvSpPr>
            <a:spLocks noGrp="1"/>
          </p:cNvSpPr>
          <p:nvPr>
            <p:ph idx="1"/>
          </p:nvPr>
        </p:nvSpPr>
        <p:spPr/>
        <p:txBody>
          <a:bodyPr/>
          <a:lstStyle/>
          <a:p>
            <a:r>
              <a:rPr lang="en-US" dirty="0"/>
              <a:t>Types</a:t>
            </a:r>
          </a:p>
          <a:p>
            <a:pPr lvl="1"/>
            <a:r>
              <a:rPr lang="en-US" dirty="0"/>
              <a:t>Variables and Constants</a:t>
            </a:r>
          </a:p>
          <a:p>
            <a:pPr lvl="1"/>
            <a:r>
              <a:rPr lang="en-US" dirty="0"/>
              <a:t>Primitive and Reference Types</a:t>
            </a:r>
          </a:p>
          <a:p>
            <a:pPr lvl="1"/>
            <a:r>
              <a:rPr lang="en-US" dirty="0"/>
              <a:t>Casting</a:t>
            </a:r>
          </a:p>
          <a:p>
            <a:pPr lvl="1"/>
            <a:r>
              <a:rPr lang="en-US" dirty="0"/>
              <a:t>Number, String and Arrays</a:t>
            </a:r>
          </a:p>
          <a:p>
            <a:pPr lvl="1"/>
            <a:r>
              <a:rPr lang="en-US" dirty="0"/>
              <a:t>Read Input</a:t>
            </a:r>
          </a:p>
          <a:p>
            <a:r>
              <a:rPr lang="en-US" dirty="0"/>
              <a:t>Control Flow</a:t>
            </a:r>
          </a:p>
          <a:p>
            <a:r>
              <a:rPr lang="en-US" dirty="0"/>
              <a:t>Clean Coding</a:t>
            </a:r>
          </a:p>
          <a:p>
            <a:r>
              <a:rPr lang="en-US" dirty="0"/>
              <a:t>Finding and fixing errors</a:t>
            </a:r>
          </a:p>
        </p:txBody>
      </p:sp>
    </p:spTree>
    <p:extLst>
      <p:ext uri="{BB962C8B-B14F-4D97-AF65-F5344CB8AC3E}">
        <p14:creationId xmlns:p14="http://schemas.microsoft.com/office/powerpoint/2010/main" val="25439924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5DEFA5-A769-00EE-9286-27E3B28839D1}"/>
              </a:ext>
            </a:extLst>
          </p:cNvPr>
          <p:cNvSpPr>
            <a:spLocks noGrp="1"/>
          </p:cNvSpPr>
          <p:nvPr>
            <p:ph type="title"/>
          </p:nvPr>
        </p:nvSpPr>
        <p:spPr/>
        <p:txBody>
          <a:bodyPr/>
          <a:lstStyle/>
          <a:p>
            <a:r>
              <a:rPr lang="en-US" dirty="0"/>
              <a:t>Variables in Java</a:t>
            </a:r>
          </a:p>
        </p:txBody>
      </p:sp>
      <p:sp>
        <p:nvSpPr>
          <p:cNvPr id="3" name="Content Placeholder 2">
            <a:extLst>
              <a:ext uri="{FF2B5EF4-FFF2-40B4-BE49-F238E27FC236}">
                <a16:creationId xmlns:a16="http://schemas.microsoft.com/office/drawing/2014/main" id="{50A20A44-8C40-9CB8-49B4-9386470C95B7}"/>
              </a:ext>
            </a:extLst>
          </p:cNvPr>
          <p:cNvSpPr>
            <a:spLocks noGrp="1"/>
          </p:cNvSpPr>
          <p:nvPr>
            <p:ph idx="1"/>
          </p:nvPr>
        </p:nvSpPr>
        <p:spPr/>
        <p:txBody>
          <a:bodyPr/>
          <a:lstStyle/>
          <a:p>
            <a:r>
              <a:rPr lang="en-US" dirty="0"/>
              <a:t>It is used to store data temporally in the memory.</a:t>
            </a:r>
          </a:p>
          <a:p>
            <a:pPr lvl="1"/>
            <a:r>
              <a:rPr lang="en-US" dirty="0" err="1"/>
              <a:t>Eg.</a:t>
            </a:r>
            <a:r>
              <a:rPr lang="en-US" dirty="0"/>
              <a:t> int age =30;</a:t>
            </a:r>
          </a:p>
          <a:p>
            <a:pPr marL="914400" lvl="2" indent="0">
              <a:buNone/>
            </a:pPr>
            <a:r>
              <a:rPr lang="en-US" dirty="0"/>
              <a:t>int -&gt; Is type of the variable name “age”, we can also call as an identifier. </a:t>
            </a:r>
          </a:p>
          <a:p>
            <a:pPr marL="914400" lvl="2" indent="0">
              <a:buNone/>
            </a:pPr>
            <a:r>
              <a:rPr lang="en-US" dirty="0"/>
              <a:t>age -&gt; is the variable name to store the value/data.</a:t>
            </a:r>
          </a:p>
          <a:p>
            <a:pPr marL="914400" lvl="2" indent="0">
              <a:buNone/>
            </a:pPr>
            <a:r>
              <a:rPr lang="en-US" dirty="0"/>
              <a:t>30 -&gt; is the value.</a:t>
            </a:r>
          </a:p>
          <a:p>
            <a:pPr marL="914400" lvl="2" indent="0">
              <a:buNone/>
            </a:pPr>
            <a:r>
              <a:rPr lang="en-US" dirty="0"/>
              <a:t>What we say as “initializing the variable”, that means we are giving initial value.</a:t>
            </a:r>
          </a:p>
        </p:txBody>
      </p:sp>
    </p:spTree>
    <p:extLst>
      <p:ext uri="{BB962C8B-B14F-4D97-AF65-F5344CB8AC3E}">
        <p14:creationId xmlns:p14="http://schemas.microsoft.com/office/powerpoint/2010/main" val="127542589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7AE326-6210-4F55-C824-A326899AE03F}"/>
              </a:ext>
            </a:extLst>
          </p:cNvPr>
          <p:cNvSpPr>
            <a:spLocks noGrp="1"/>
          </p:cNvSpPr>
          <p:nvPr>
            <p:ph type="title"/>
          </p:nvPr>
        </p:nvSpPr>
        <p:spPr>
          <a:xfrm>
            <a:off x="838200" y="188439"/>
            <a:ext cx="10515600" cy="1325563"/>
          </a:xfrm>
        </p:spPr>
        <p:txBody>
          <a:bodyPr/>
          <a:lstStyle/>
          <a:p>
            <a:r>
              <a:rPr lang="en-US" dirty="0"/>
              <a:t>Primitive Types</a:t>
            </a:r>
          </a:p>
        </p:txBody>
      </p:sp>
      <p:sp>
        <p:nvSpPr>
          <p:cNvPr id="3" name="Content Placeholder 2">
            <a:extLst>
              <a:ext uri="{FF2B5EF4-FFF2-40B4-BE49-F238E27FC236}">
                <a16:creationId xmlns:a16="http://schemas.microsoft.com/office/drawing/2014/main" id="{CA0A2F54-CC7E-DAA8-905C-C895BC931F8B}"/>
              </a:ext>
            </a:extLst>
          </p:cNvPr>
          <p:cNvSpPr>
            <a:spLocks noGrp="1"/>
          </p:cNvSpPr>
          <p:nvPr>
            <p:ph idx="1"/>
          </p:nvPr>
        </p:nvSpPr>
        <p:spPr>
          <a:xfrm>
            <a:off x="838200" y="1328738"/>
            <a:ext cx="10515600" cy="4848225"/>
          </a:xfrm>
        </p:spPr>
        <p:txBody>
          <a:bodyPr/>
          <a:lstStyle/>
          <a:p>
            <a:r>
              <a:rPr lang="en-US" dirty="0"/>
              <a:t>It is used to store the simple values</a:t>
            </a:r>
          </a:p>
          <a:p>
            <a:pPr marL="0" indent="0">
              <a:buNone/>
            </a:pPr>
            <a:r>
              <a:rPr lang="en-US" dirty="0"/>
              <a:t>and specify the size and type of</a:t>
            </a:r>
          </a:p>
          <a:p>
            <a:pPr marL="0" indent="0">
              <a:buNone/>
            </a:pPr>
            <a:r>
              <a:rPr lang="en-US" dirty="0"/>
              <a:t>the variable values.</a:t>
            </a:r>
          </a:p>
          <a:p>
            <a:pPr lvl="1"/>
            <a:endParaRPr lang="en-US" dirty="0"/>
          </a:p>
        </p:txBody>
      </p:sp>
      <p:pic>
        <p:nvPicPr>
          <p:cNvPr id="5" name="Picture 4">
            <a:extLst>
              <a:ext uri="{FF2B5EF4-FFF2-40B4-BE49-F238E27FC236}">
                <a16:creationId xmlns:a16="http://schemas.microsoft.com/office/drawing/2014/main" id="{F4DDBAFD-F3CD-725F-7AA5-28F7F075287D}"/>
              </a:ext>
            </a:extLst>
          </p:cNvPr>
          <p:cNvPicPr>
            <a:picLocks noChangeAspect="1"/>
          </p:cNvPicPr>
          <p:nvPr/>
        </p:nvPicPr>
        <p:blipFill>
          <a:blip r:embed="rId2"/>
          <a:stretch>
            <a:fillRect/>
          </a:stretch>
        </p:blipFill>
        <p:spPr>
          <a:xfrm>
            <a:off x="5661025" y="1851582"/>
            <a:ext cx="6350000" cy="3987800"/>
          </a:xfrm>
          <a:prstGeom prst="rect">
            <a:avLst/>
          </a:prstGeom>
        </p:spPr>
      </p:pic>
    </p:spTree>
    <p:extLst>
      <p:ext uri="{BB962C8B-B14F-4D97-AF65-F5344CB8AC3E}">
        <p14:creationId xmlns:p14="http://schemas.microsoft.com/office/powerpoint/2010/main" val="39544274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DBA5D1-BEAC-853F-AD24-040CE4925995}"/>
              </a:ext>
            </a:extLst>
          </p:cNvPr>
          <p:cNvSpPr>
            <a:spLocks noGrp="1"/>
          </p:cNvSpPr>
          <p:nvPr>
            <p:ph type="title"/>
          </p:nvPr>
        </p:nvSpPr>
        <p:spPr/>
        <p:txBody>
          <a:bodyPr/>
          <a:lstStyle/>
          <a:p>
            <a:r>
              <a:rPr lang="en-US" dirty="0"/>
              <a:t>Unstructured – Structured - OOPS</a:t>
            </a:r>
          </a:p>
        </p:txBody>
      </p:sp>
      <p:sp>
        <p:nvSpPr>
          <p:cNvPr id="4" name="Alternative Process 3">
            <a:extLst>
              <a:ext uri="{FF2B5EF4-FFF2-40B4-BE49-F238E27FC236}">
                <a16:creationId xmlns:a16="http://schemas.microsoft.com/office/drawing/2014/main" id="{64145BAA-855C-8FB5-7015-5DD175FEC341}"/>
              </a:ext>
            </a:extLst>
          </p:cNvPr>
          <p:cNvSpPr/>
          <p:nvPr/>
        </p:nvSpPr>
        <p:spPr>
          <a:xfrm>
            <a:off x="1066800" y="1771916"/>
            <a:ext cx="2081463" cy="752882"/>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UnStructured</a:t>
            </a:r>
            <a:r>
              <a:rPr lang="en-US" dirty="0"/>
              <a:t> Programming</a:t>
            </a:r>
          </a:p>
        </p:txBody>
      </p:sp>
      <p:sp>
        <p:nvSpPr>
          <p:cNvPr id="5" name="Alternative Process 4">
            <a:extLst>
              <a:ext uri="{FF2B5EF4-FFF2-40B4-BE49-F238E27FC236}">
                <a16:creationId xmlns:a16="http://schemas.microsoft.com/office/drawing/2014/main" id="{E30378B8-2454-F6C7-6E6B-ACBBD2B50218}"/>
              </a:ext>
            </a:extLst>
          </p:cNvPr>
          <p:cNvSpPr/>
          <p:nvPr/>
        </p:nvSpPr>
        <p:spPr>
          <a:xfrm>
            <a:off x="4618122" y="1771916"/>
            <a:ext cx="2081463" cy="842210"/>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Structured Programming</a:t>
            </a:r>
          </a:p>
        </p:txBody>
      </p:sp>
      <p:sp>
        <p:nvSpPr>
          <p:cNvPr id="6" name="Alternative Process 5">
            <a:extLst>
              <a:ext uri="{FF2B5EF4-FFF2-40B4-BE49-F238E27FC236}">
                <a16:creationId xmlns:a16="http://schemas.microsoft.com/office/drawing/2014/main" id="{8EF2EAEF-AD14-1A4D-3A03-94E9A56739F2}"/>
              </a:ext>
            </a:extLst>
          </p:cNvPr>
          <p:cNvSpPr/>
          <p:nvPr/>
        </p:nvSpPr>
        <p:spPr>
          <a:xfrm>
            <a:off x="8718885" y="1789823"/>
            <a:ext cx="1696452" cy="842210"/>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Object Oriented Programming</a:t>
            </a:r>
          </a:p>
        </p:txBody>
      </p:sp>
      <p:sp>
        <p:nvSpPr>
          <p:cNvPr id="7" name="Rectangle 6">
            <a:extLst>
              <a:ext uri="{FF2B5EF4-FFF2-40B4-BE49-F238E27FC236}">
                <a16:creationId xmlns:a16="http://schemas.microsoft.com/office/drawing/2014/main" id="{FA05F646-783E-748B-0C4A-37638D7EC999}"/>
              </a:ext>
            </a:extLst>
          </p:cNvPr>
          <p:cNvSpPr/>
          <p:nvPr/>
        </p:nvSpPr>
        <p:spPr>
          <a:xfrm>
            <a:off x="687806" y="3200399"/>
            <a:ext cx="2839452" cy="32924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10 Input A</a:t>
            </a:r>
          </a:p>
          <a:p>
            <a:pPr algn="ctr"/>
            <a:r>
              <a:rPr lang="en-US" dirty="0"/>
              <a:t>15 Input B</a:t>
            </a:r>
          </a:p>
          <a:p>
            <a:pPr algn="ctr"/>
            <a:r>
              <a:rPr lang="en-US" dirty="0"/>
              <a:t>20 B=A+10</a:t>
            </a:r>
          </a:p>
          <a:p>
            <a:pPr algn="ctr"/>
            <a:r>
              <a:rPr lang="en-US" dirty="0"/>
              <a:t>30 IFB&gt;12 GOTO 60</a:t>
            </a:r>
          </a:p>
          <a:p>
            <a:pPr algn="ctr"/>
            <a:r>
              <a:rPr lang="en-US" dirty="0"/>
              <a:t>40 C =B/3</a:t>
            </a:r>
          </a:p>
          <a:p>
            <a:pPr algn="ctr"/>
            <a:r>
              <a:rPr lang="en-US" dirty="0"/>
              <a:t>50 IF C &lt; 24 GOTO 10</a:t>
            </a:r>
          </a:p>
          <a:p>
            <a:pPr algn="ctr"/>
            <a:r>
              <a:rPr lang="en-US" dirty="0"/>
              <a:t>60 Write C</a:t>
            </a:r>
          </a:p>
          <a:p>
            <a:pPr algn="ctr"/>
            <a:r>
              <a:rPr lang="en-US" dirty="0"/>
              <a:t>70 IF Write Failed GOTO 15</a:t>
            </a:r>
          </a:p>
          <a:p>
            <a:pPr algn="ctr"/>
            <a:r>
              <a:rPr lang="en-US" dirty="0"/>
              <a:t>80 INPUT D</a:t>
            </a:r>
          </a:p>
        </p:txBody>
      </p:sp>
      <p:sp>
        <p:nvSpPr>
          <p:cNvPr id="11" name="Alternative Process 10">
            <a:extLst>
              <a:ext uri="{FF2B5EF4-FFF2-40B4-BE49-F238E27FC236}">
                <a16:creationId xmlns:a16="http://schemas.microsoft.com/office/drawing/2014/main" id="{9653D572-2AE7-6DF0-25D0-8BBB1AA73F62}"/>
              </a:ext>
            </a:extLst>
          </p:cNvPr>
          <p:cNvSpPr/>
          <p:nvPr/>
        </p:nvSpPr>
        <p:spPr>
          <a:xfrm>
            <a:off x="687806" y="2731168"/>
            <a:ext cx="2839452" cy="288758"/>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t>Eg</a:t>
            </a:r>
            <a:r>
              <a:rPr lang="en-US" sz="1400" dirty="0"/>
              <a:t>, BASIC, Fortran, COBOL.. </a:t>
            </a:r>
            <a:r>
              <a:rPr lang="en-US" sz="1400" dirty="0" err="1"/>
              <a:t>etc</a:t>
            </a:r>
            <a:endParaRPr lang="en-US" sz="1400" dirty="0"/>
          </a:p>
        </p:txBody>
      </p:sp>
      <p:sp>
        <p:nvSpPr>
          <p:cNvPr id="12" name="Alternative Process 11">
            <a:extLst>
              <a:ext uri="{FF2B5EF4-FFF2-40B4-BE49-F238E27FC236}">
                <a16:creationId xmlns:a16="http://schemas.microsoft.com/office/drawing/2014/main" id="{239F2512-FA67-7B82-2A58-54C2AF5CF952}"/>
              </a:ext>
            </a:extLst>
          </p:cNvPr>
          <p:cNvSpPr/>
          <p:nvPr/>
        </p:nvSpPr>
        <p:spPr>
          <a:xfrm>
            <a:off x="4239128" y="2731168"/>
            <a:ext cx="2839452" cy="288758"/>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t>Eg</a:t>
            </a:r>
            <a:r>
              <a:rPr lang="en-US" sz="1400" dirty="0"/>
              <a:t>, C, C++, PHP, Ruby.. </a:t>
            </a:r>
            <a:r>
              <a:rPr lang="en-US" sz="1400" dirty="0" err="1"/>
              <a:t>etc</a:t>
            </a:r>
            <a:endParaRPr lang="en-US" sz="1400" dirty="0"/>
          </a:p>
        </p:txBody>
      </p:sp>
      <p:pic>
        <p:nvPicPr>
          <p:cNvPr id="13" name="Picture 12">
            <a:extLst>
              <a:ext uri="{FF2B5EF4-FFF2-40B4-BE49-F238E27FC236}">
                <a16:creationId xmlns:a16="http://schemas.microsoft.com/office/drawing/2014/main" id="{5562EA74-9D64-6992-BE34-ACE019340DC2}"/>
              </a:ext>
            </a:extLst>
          </p:cNvPr>
          <p:cNvPicPr>
            <a:picLocks noChangeAspect="1"/>
          </p:cNvPicPr>
          <p:nvPr/>
        </p:nvPicPr>
        <p:blipFill>
          <a:blip r:embed="rId2"/>
          <a:stretch>
            <a:fillRect/>
          </a:stretch>
        </p:blipFill>
        <p:spPr>
          <a:xfrm>
            <a:off x="4150627" y="3200399"/>
            <a:ext cx="3176872" cy="2966318"/>
          </a:xfrm>
          <a:prstGeom prst="rect">
            <a:avLst/>
          </a:prstGeom>
        </p:spPr>
      </p:pic>
      <p:pic>
        <p:nvPicPr>
          <p:cNvPr id="14" name="Picture 13">
            <a:extLst>
              <a:ext uri="{FF2B5EF4-FFF2-40B4-BE49-F238E27FC236}">
                <a16:creationId xmlns:a16="http://schemas.microsoft.com/office/drawing/2014/main" id="{5818675B-0673-28D2-CBDF-74D0664ED5F3}"/>
              </a:ext>
            </a:extLst>
          </p:cNvPr>
          <p:cNvPicPr>
            <a:picLocks noChangeAspect="1"/>
          </p:cNvPicPr>
          <p:nvPr/>
        </p:nvPicPr>
        <p:blipFill>
          <a:blip r:embed="rId3"/>
          <a:stretch>
            <a:fillRect/>
          </a:stretch>
        </p:blipFill>
        <p:spPr>
          <a:xfrm>
            <a:off x="7885938" y="3200399"/>
            <a:ext cx="3507631" cy="3094492"/>
          </a:xfrm>
          <a:prstGeom prst="rect">
            <a:avLst/>
          </a:prstGeom>
        </p:spPr>
      </p:pic>
      <p:sp>
        <p:nvSpPr>
          <p:cNvPr id="15" name="Alternative Process 14">
            <a:extLst>
              <a:ext uri="{FF2B5EF4-FFF2-40B4-BE49-F238E27FC236}">
                <a16:creationId xmlns:a16="http://schemas.microsoft.com/office/drawing/2014/main" id="{74160C07-C458-72FA-1D7D-81E918BF9042}"/>
              </a:ext>
            </a:extLst>
          </p:cNvPr>
          <p:cNvSpPr/>
          <p:nvPr/>
        </p:nvSpPr>
        <p:spPr>
          <a:xfrm>
            <a:off x="8147385" y="2759805"/>
            <a:ext cx="2839452" cy="288758"/>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t>Eg</a:t>
            </a:r>
            <a:r>
              <a:rPr lang="en-US" sz="1400" dirty="0"/>
              <a:t>, C++, C#, Java, Python..</a:t>
            </a:r>
          </a:p>
        </p:txBody>
      </p:sp>
    </p:spTree>
    <p:extLst>
      <p:ext uri="{BB962C8B-B14F-4D97-AF65-F5344CB8AC3E}">
        <p14:creationId xmlns:p14="http://schemas.microsoft.com/office/powerpoint/2010/main" val="12351844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4D37587-DA00-B9D2-80F9-1E87DBF48017}"/>
              </a:ext>
            </a:extLst>
          </p:cNvPr>
          <p:cNvSpPr>
            <a:spLocks noGrp="1"/>
          </p:cNvSpPr>
          <p:nvPr>
            <p:ph idx="1"/>
          </p:nvPr>
        </p:nvSpPr>
        <p:spPr/>
        <p:txBody>
          <a:bodyPr/>
          <a:lstStyle/>
          <a:p>
            <a:pPr lvl="1"/>
            <a:r>
              <a:rPr lang="en-US" dirty="0" err="1"/>
              <a:t>Eg</a:t>
            </a:r>
            <a:r>
              <a:rPr lang="en-US" dirty="0"/>
              <a:t>:</a:t>
            </a:r>
          </a:p>
          <a:p>
            <a:pPr marL="914400" lvl="2" indent="0">
              <a:buNone/>
            </a:pPr>
            <a:r>
              <a:rPr lang="en-US" dirty="0"/>
              <a:t>     int </a:t>
            </a:r>
            <a:r>
              <a:rPr lang="en-US" dirty="0" err="1"/>
              <a:t>abc</a:t>
            </a:r>
            <a:r>
              <a:rPr lang="en-US" dirty="0"/>
              <a:t> = 12345678;</a:t>
            </a:r>
          </a:p>
          <a:p>
            <a:pPr marL="914400" lvl="2" indent="0">
              <a:buNone/>
            </a:pPr>
            <a:r>
              <a:rPr lang="en-US" dirty="0"/>
              <a:t>     int </a:t>
            </a:r>
            <a:r>
              <a:rPr lang="en-US" dirty="0" err="1"/>
              <a:t>abc</a:t>
            </a:r>
            <a:r>
              <a:rPr lang="en-US" dirty="0"/>
              <a:t> = 1_123_456_78;</a:t>
            </a:r>
          </a:p>
          <a:p>
            <a:pPr marL="914400" lvl="2" indent="0">
              <a:buNone/>
            </a:pPr>
            <a:r>
              <a:rPr lang="en-US" dirty="0"/>
              <a:t>     long </a:t>
            </a:r>
            <a:r>
              <a:rPr lang="en-US" dirty="0" err="1"/>
              <a:t>abc</a:t>
            </a:r>
            <a:r>
              <a:rPr lang="en-US" dirty="0"/>
              <a:t> = 3_123_456_789;</a:t>
            </a:r>
          </a:p>
          <a:p>
            <a:pPr marL="914400" lvl="2" indent="0">
              <a:buNone/>
            </a:pPr>
            <a:r>
              <a:rPr lang="en-US" dirty="0"/>
              <a:t>     float </a:t>
            </a:r>
            <a:r>
              <a:rPr lang="en-US" dirty="0" err="1"/>
              <a:t>abc</a:t>
            </a:r>
            <a:r>
              <a:rPr lang="en-US" dirty="0"/>
              <a:t> = 10.99F;</a:t>
            </a:r>
          </a:p>
          <a:p>
            <a:pPr marL="914400" lvl="2" indent="0">
              <a:buNone/>
            </a:pPr>
            <a:r>
              <a:rPr lang="en-US" dirty="0"/>
              <a:t>     char letter = ‘A’;</a:t>
            </a:r>
          </a:p>
          <a:p>
            <a:pPr marL="914400" lvl="2" indent="0">
              <a:buNone/>
            </a:pPr>
            <a:r>
              <a:rPr lang="en-US" dirty="0"/>
              <a:t>     </a:t>
            </a:r>
            <a:r>
              <a:rPr lang="en-US" dirty="0" err="1"/>
              <a:t>boolean</a:t>
            </a:r>
            <a:r>
              <a:rPr lang="en-US" dirty="0"/>
              <a:t> value = true;</a:t>
            </a:r>
          </a:p>
        </p:txBody>
      </p:sp>
      <p:pic>
        <p:nvPicPr>
          <p:cNvPr id="4" name="Picture 3">
            <a:extLst>
              <a:ext uri="{FF2B5EF4-FFF2-40B4-BE49-F238E27FC236}">
                <a16:creationId xmlns:a16="http://schemas.microsoft.com/office/drawing/2014/main" id="{61D65E21-93DF-1863-F26F-5FF26C22533E}"/>
              </a:ext>
            </a:extLst>
          </p:cNvPr>
          <p:cNvPicPr>
            <a:picLocks noChangeAspect="1"/>
          </p:cNvPicPr>
          <p:nvPr/>
        </p:nvPicPr>
        <p:blipFill>
          <a:blip r:embed="rId2"/>
          <a:stretch>
            <a:fillRect/>
          </a:stretch>
        </p:blipFill>
        <p:spPr>
          <a:xfrm>
            <a:off x="6096000" y="1967553"/>
            <a:ext cx="4998720" cy="3468047"/>
          </a:xfrm>
          <a:prstGeom prst="rect">
            <a:avLst/>
          </a:prstGeom>
        </p:spPr>
      </p:pic>
    </p:spTree>
    <p:extLst>
      <p:ext uri="{BB962C8B-B14F-4D97-AF65-F5344CB8AC3E}">
        <p14:creationId xmlns:p14="http://schemas.microsoft.com/office/powerpoint/2010/main" val="369352784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4486BF-E2EA-6CF6-3090-7538B01548D2}"/>
              </a:ext>
            </a:extLst>
          </p:cNvPr>
          <p:cNvSpPr>
            <a:spLocks noGrp="1"/>
          </p:cNvSpPr>
          <p:nvPr>
            <p:ph type="title"/>
          </p:nvPr>
        </p:nvSpPr>
        <p:spPr/>
        <p:txBody>
          <a:bodyPr/>
          <a:lstStyle/>
          <a:p>
            <a:r>
              <a:rPr lang="en-US" dirty="0"/>
              <a:t>Non-primitives types or Reference Type</a:t>
            </a:r>
          </a:p>
        </p:txBody>
      </p:sp>
      <p:sp>
        <p:nvSpPr>
          <p:cNvPr id="3" name="Content Placeholder 2">
            <a:extLst>
              <a:ext uri="{FF2B5EF4-FFF2-40B4-BE49-F238E27FC236}">
                <a16:creationId xmlns:a16="http://schemas.microsoft.com/office/drawing/2014/main" id="{C9FA1E46-0CD8-02FC-1A00-D27C507E062D}"/>
              </a:ext>
            </a:extLst>
          </p:cNvPr>
          <p:cNvSpPr>
            <a:spLocks noGrp="1"/>
          </p:cNvSpPr>
          <p:nvPr>
            <p:ph idx="1"/>
          </p:nvPr>
        </p:nvSpPr>
        <p:spPr/>
        <p:txBody>
          <a:bodyPr/>
          <a:lstStyle/>
          <a:p>
            <a:r>
              <a:rPr lang="en-US" dirty="0"/>
              <a:t>Non-primitive data types or reference data types </a:t>
            </a:r>
          </a:p>
          <a:p>
            <a:pPr marL="0" indent="0">
              <a:buNone/>
            </a:pPr>
            <a:r>
              <a:rPr lang="en-US" dirty="0"/>
              <a:t>refer to instance or objects.</a:t>
            </a:r>
          </a:p>
          <a:p>
            <a:r>
              <a:rPr lang="en-US" dirty="0"/>
              <a:t>They cannot store the value of the variable </a:t>
            </a:r>
          </a:p>
          <a:p>
            <a:pPr marL="0" indent="0">
              <a:buNone/>
            </a:pPr>
            <a:r>
              <a:rPr lang="en-US" dirty="0"/>
              <a:t>directly in memory.</a:t>
            </a:r>
          </a:p>
          <a:p>
            <a:endParaRPr lang="en-US" dirty="0"/>
          </a:p>
          <a:p>
            <a:endParaRPr lang="en-US" dirty="0"/>
          </a:p>
        </p:txBody>
      </p:sp>
      <p:pic>
        <p:nvPicPr>
          <p:cNvPr id="4" name="Picture 3">
            <a:extLst>
              <a:ext uri="{FF2B5EF4-FFF2-40B4-BE49-F238E27FC236}">
                <a16:creationId xmlns:a16="http://schemas.microsoft.com/office/drawing/2014/main" id="{EDDAE686-E842-F589-8538-CD1EA3543EB0}"/>
              </a:ext>
            </a:extLst>
          </p:cNvPr>
          <p:cNvPicPr>
            <a:picLocks noChangeAspect="1"/>
          </p:cNvPicPr>
          <p:nvPr/>
        </p:nvPicPr>
        <p:blipFill>
          <a:blip r:embed="rId2"/>
          <a:stretch>
            <a:fillRect/>
          </a:stretch>
        </p:blipFill>
        <p:spPr>
          <a:xfrm>
            <a:off x="8347075" y="1626394"/>
            <a:ext cx="3441700" cy="4749800"/>
          </a:xfrm>
          <a:prstGeom prst="rect">
            <a:avLst/>
          </a:prstGeom>
        </p:spPr>
      </p:pic>
    </p:spTree>
    <p:extLst>
      <p:ext uri="{BB962C8B-B14F-4D97-AF65-F5344CB8AC3E}">
        <p14:creationId xmlns:p14="http://schemas.microsoft.com/office/powerpoint/2010/main" val="27131525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4628A5-DE66-4227-E1D1-BF09C1EB433C}"/>
              </a:ext>
            </a:extLst>
          </p:cNvPr>
          <p:cNvSpPr>
            <a:spLocks noGrp="1"/>
          </p:cNvSpPr>
          <p:nvPr>
            <p:ph type="title"/>
          </p:nvPr>
        </p:nvSpPr>
        <p:spPr/>
        <p:txBody>
          <a:bodyPr/>
          <a:lstStyle/>
          <a:p>
            <a:r>
              <a:rPr lang="en-US" dirty="0"/>
              <a:t>Non-primitive -  Arrays</a:t>
            </a:r>
          </a:p>
        </p:txBody>
      </p:sp>
      <p:sp>
        <p:nvSpPr>
          <p:cNvPr id="3" name="Content Placeholder 2">
            <a:extLst>
              <a:ext uri="{FF2B5EF4-FFF2-40B4-BE49-F238E27FC236}">
                <a16:creationId xmlns:a16="http://schemas.microsoft.com/office/drawing/2014/main" id="{C9EF58C5-73C6-7C29-E372-4B2F7A10D017}"/>
              </a:ext>
            </a:extLst>
          </p:cNvPr>
          <p:cNvSpPr>
            <a:spLocks noGrp="1"/>
          </p:cNvSpPr>
          <p:nvPr>
            <p:ph idx="1"/>
          </p:nvPr>
        </p:nvSpPr>
        <p:spPr/>
        <p:txBody>
          <a:bodyPr/>
          <a:lstStyle/>
          <a:p>
            <a:r>
              <a:rPr lang="en-US" dirty="0"/>
              <a:t>Used to hold the elements of same type. Its an object in java and the array name is the reference variable carries base address of an array.</a:t>
            </a:r>
          </a:p>
        </p:txBody>
      </p:sp>
      <p:pic>
        <p:nvPicPr>
          <p:cNvPr id="5" name="Picture 4">
            <a:extLst>
              <a:ext uri="{FF2B5EF4-FFF2-40B4-BE49-F238E27FC236}">
                <a16:creationId xmlns:a16="http://schemas.microsoft.com/office/drawing/2014/main" id="{A436D0E4-6E05-B9B9-1776-95A5DF18E43E}"/>
              </a:ext>
            </a:extLst>
          </p:cNvPr>
          <p:cNvPicPr>
            <a:picLocks noChangeAspect="1"/>
          </p:cNvPicPr>
          <p:nvPr/>
        </p:nvPicPr>
        <p:blipFill>
          <a:blip r:embed="rId2"/>
          <a:stretch>
            <a:fillRect/>
          </a:stretch>
        </p:blipFill>
        <p:spPr>
          <a:xfrm>
            <a:off x="2209800" y="2857017"/>
            <a:ext cx="7772400" cy="3087065"/>
          </a:xfrm>
          <a:prstGeom prst="rect">
            <a:avLst/>
          </a:prstGeom>
        </p:spPr>
      </p:pic>
    </p:spTree>
    <p:extLst>
      <p:ext uri="{BB962C8B-B14F-4D97-AF65-F5344CB8AC3E}">
        <p14:creationId xmlns:p14="http://schemas.microsoft.com/office/powerpoint/2010/main" val="222505297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581DB1-1837-7A78-7B2B-91C69BE0E21D}"/>
              </a:ext>
            </a:extLst>
          </p:cNvPr>
          <p:cNvSpPr>
            <a:spLocks noGrp="1"/>
          </p:cNvSpPr>
          <p:nvPr>
            <p:ph type="title"/>
          </p:nvPr>
        </p:nvSpPr>
        <p:spPr/>
        <p:txBody>
          <a:bodyPr/>
          <a:lstStyle/>
          <a:p>
            <a:r>
              <a:rPr lang="en-US" dirty="0"/>
              <a:t>Non-primitive - String</a:t>
            </a:r>
          </a:p>
        </p:txBody>
      </p:sp>
      <p:sp>
        <p:nvSpPr>
          <p:cNvPr id="3" name="Content Placeholder 2">
            <a:extLst>
              <a:ext uri="{FF2B5EF4-FFF2-40B4-BE49-F238E27FC236}">
                <a16:creationId xmlns:a16="http://schemas.microsoft.com/office/drawing/2014/main" id="{403416F6-443C-C99F-DB70-0DB24287A2E2}"/>
              </a:ext>
            </a:extLst>
          </p:cNvPr>
          <p:cNvSpPr>
            <a:spLocks noGrp="1"/>
          </p:cNvSpPr>
          <p:nvPr>
            <p:ph idx="1"/>
          </p:nvPr>
        </p:nvSpPr>
        <p:spPr/>
        <p:txBody>
          <a:bodyPr/>
          <a:lstStyle/>
          <a:p>
            <a:r>
              <a:rPr lang="en-US" dirty="0"/>
              <a:t>The String data types stores sequence of data or arrays of characters.</a:t>
            </a:r>
          </a:p>
          <a:p>
            <a:endParaRPr lang="en-US" dirty="0"/>
          </a:p>
        </p:txBody>
      </p:sp>
      <p:pic>
        <p:nvPicPr>
          <p:cNvPr id="4" name="Picture 3">
            <a:extLst>
              <a:ext uri="{FF2B5EF4-FFF2-40B4-BE49-F238E27FC236}">
                <a16:creationId xmlns:a16="http://schemas.microsoft.com/office/drawing/2014/main" id="{F5211DE9-3412-85B7-63E6-53753C5959BB}"/>
              </a:ext>
            </a:extLst>
          </p:cNvPr>
          <p:cNvPicPr>
            <a:picLocks noChangeAspect="1"/>
          </p:cNvPicPr>
          <p:nvPr/>
        </p:nvPicPr>
        <p:blipFill>
          <a:blip r:embed="rId2"/>
          <a:stretch>
            <a:fillRect/>
          </a:stretch>
        </p:blipFill>
        <p:spPr>
          <a:xfrm>
            <a:off x="2187575" y="2590800"/>
            <a:ext cx="5245100" cy="3162300"/>
          </a:xfrm>
          <a:prstGeom prst="rect">
            <a:avLst/>
          </a:prstGeom>
        </p:spPr>
      </p:pic>
    </p:spTree>
    <p:extLst>
      <p:ext uri="{BB962C8B-B14F-4D97-AF65-F5344CB8AC3E}">
        <p14:creationId xmlns:p14="http://schemas.microsoft.com/office/powerpoint/2010/main" val="172356220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02BEA8-DC93-494C-DF10-96346C43009D}"/>
              </a:ext>
            </a:extLst>
          </p:cNvPr>
          <p:cNvSpPr>
            <a:spLocks noGrp="1"/>
          </p:cNvSpPr>
          <p:nvPr>
            <p:ph type="title"/>
          </p:nvPr>
        </p:nvSpPr>
        <p:spPr>
          <a:xfrm>
            <a:off x="838200" y="18255"/>
            <a:ext cx="10515600" cy="1325563"/>
          </a:xfrm>
        </p:spPr>
        <p:txBody>
          <a:bodyPr/>
          <a:lstStyle/>
          <a:p>
            <a:r>
              <a:rPr lang="en-US" dirty="0"/>
              <a:t>Non-primitive - Class</a:t>
            </a:r>
          </a:p>
        </p:txBody>
      </p:sp>
      <p:sp>
        <p:nvSpPr>
          <p:cNvPr id="3" name="Content Placeholder 2">
            <a:extLst>
              <a:ext uri="{FF2B5EF4-FFF2-40B4-BE49-F238E27FC236}">
                <a16:creationId xmlns:a16="http://schemas.microsoft.com/office/drawing/2014/main" id="{D205A65C-F6D7-7E62-4511-C2A679F361AA}"/>
              </a:ext>
            </a:extLst>
          </p:cNvPr>
          <p:cNvSpPr>
            <a:spLocks noGrp="1"/>
          </p:cNvSpPr>
          <p:nvPr>
            <p:ph idx="1"/>
          </p:nvPr>
        </p:nvSpPr>
        <p:spPr>
          <a:xfrm>
            <a:off x="838199" y="1125537"/>
            <a:ext cx="11363325" cy="5603875"/>
          </a:xfrm>
        </p:spPr>
        <p:txBody>
          <a:bodyPr/>
          <a:lstStyle/>
          <a:p>
            <a:r>
              <a:rPr lang="en-US" dirty="0"/>
              <a:t>A class is a user defined </a:t>
            </a:r>
          </a:p>
          <a:p>
            <a:pPr marL="0" indent="0">
              <a:buNone/>
            </a:pPr>
            <a:r>
              <a:rPr lang="en-US" dirty="0"/>
              <a:t>data type </a:t>
            </a:r>
          </a:p>
          <a:p>
            <a:pPr marL="0" indent="0">
              <a:buNone/>
            </a:pPr>
            <a:r>
              <a:rPr lang="en-US" dirty="0"/>
              <a:t>from which objects </a:t>
            </a:r>
          </a:p>
          <a:p>
            <a:pPr marL="0" indent="0">
              <a:buNone/>
            </a:pPr>
            <a:r>
              <a:rPr lang="en-US" dirty="0"/>
              <a:t>are created.</a:t>
            </a:r>
          </a:p>
          <a:p>
            <a:r>
              <a:rPr lang="en-US" dirty="0"/>
              <a:t>It contains fields and </a:t>
            </a:r>
          </a:p>
          <a:p>
            <a:pPr marL="0" indent="0">
              <a:buNone/>
            </a:pPr>
            <a:r>
              <a:rPr lang="en-US" dirty="0"/>
              <a:t>methods </a:t>
            </a:r>
          </a:p>
          <a:p>
            <a:pPr marL="0" indent="0">
              <a:buNone/>
            </a:pPr>
            <a:r>
              <a:rPr lang="en-US" dirty="0"/>
              <a:t>which represents the </a:t>
            </a:r>
          </a:p>
          <a:p>
            <a:pPr marL="0" indent="0">
              <a:buNone/>
            </a:pPr>
            <a:r>
              <a:rPr lang="en-US" dirty="0"/>
              <a:t>behavior of an object.</a:t>
            </a:r>
          </a:p>
        </p:txBody>
      </p:sp>
      <p:pic>
        <p:nvPicPr>
          <p:cNvPr id="5" name="Picture 4">
            <a:extLst>
              <a:ext uri="{FF2B5EF4-FFF2-40B4-BE49-F238E27FC236}">
                <a16:creationId xmlns:a16="http://schemas.microsoft.com/office/drawing/2014/main" id="{2A34AF93-6FE3-92C9-082B-3429C23D98C6}"/>
              </a:ext>
            </a:extLst>
          </p:cNvPr>
          <p:cNvPicPr>
            <a:picLocks noChangeAspect="1"/>
          </p:cNvPicPr>
          <p:nvPr/>
        </p:nvPicPr>
        <p:blipFill>
          <a:blip r:embed="rId2"/>
          <a:stretch>
            <a:fillRect/>
          </a:stretch>
        </p:blipFill>
        <p:spPr>
          <a:xfrm>
            <a:off x="4810125" y="900112"/>
            <a:ext cx="7429500" cy="2819400"/>
          </a:xfrm>
          <a:prstGeom prst="rect">
            <a:avLst/>
          </a:prstGeom>
        </p:spPr>
      </p:pic>
      <p:pic>
        <p:nvPicPr>
          <p:cNvPr id="6" name="Picture 5">
            <a:extLst>
              <a:ext uri="{FF2B5EF4-FFF2-40B4-BE49-F238E27FC236}">
                <a16:creationId xmlns:a16="http://schemas.microsoft.com/office/drawing/2014/main" id="{D07F1C85-27F2-D048-EE1F-0FB1656C2F18}"/>
              </a:ext>
            </a:extLst>
          </p:cNvPr>
          <p:cNvPicPr>
            <a:picLocks noChangeAspect="1"/>
          </p:cNvPicPr>
          <p:nvPr/>
        </p:nvPicPr>
        <p:blipFill>
          <a:blip r:embed="rId3"/>
          <a:stretch>
            <a:fillRect/>
          </a:stretch>
        </p:blipFill>
        <p:spPr>
          <a:xfrm>
            <a:off x="4810125" y="3823715"/>
            <a:ext cx="7391400" cy="3009900"/>
          </a:xfrm>
          <a:prstGeom prst="rect">
            <a:avLst/>
          </a:prstGeom>
        </p:spPr>
      </p:pic>
      <p:sp>
        <p:nvSpPr>
          <p:cNvPr id="7" name="Rounded Rectangular Callout 6">
            <a:extLst>
              <a:ext uri="{FF2B5EF4-FFF2-40B4-BE49-F238E27FC236}">
                <a16:creationId xmlns:a16="http://schemas.microsoft.com/office/drawing/2014/main" id="{E8685086-61B2-8FE7-D74A-A7D2F7300285}"/>
              </a:ext>
            </a:extLst>
          </p:cNvPr>
          <p:cNvSpPr/>
          <p:nvPr/>
        </p:nvSpPr>
        <p:spPr>
          <a:xfrm>
            <a:off x="8505825" y="3077948"/>
            <a:ext cx="2117558" cy="974558"/>
          </a:xfrm>
          <a:prstGeom prst="wedgeRoundRectCallout">
            <a:avLst>
              <a:gd name="adj1" fmla="val -79924"/>
              <a:gd name="adj2" fmla="val 11311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instance of the Rectangle() class</a:t>
            </a:r>
            <a:r>
              <a:rPr lang="en-US" dirty="0"/>
              <a:t> </a:t>
            </a:r>
          </a:p>
        </p:txBody>
      </p:sp>
    </p:spTree>
    <p:extLst>
      <p:ext uri="{BB962C8B-B14F-4D97-AF65-F5344CB8AC3E}">
        <p14:creationId xmlns:p14="http://schemas.microsoft.com/office/powerpoint/2010/main" val="44488254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B2FA37-0E95-97BC-9BD0-1CD34D89F581}"/>
              </a:ext>
            </a:extLst>
          </p:cNvPr>
          <p:cNvSpPr>
            <a:spLocks noGrp="1"/>
          </p:cNvSpPr>
          <p:nvPr>
            <p:ph type="title"/>
          </p:nvPr>
        </p:nvSpPr>
        <p:spPr/>
        <p:txBody>
          <a:bodyPr/>
          <a:lstStyle/>
          <a:p>
            <a:r>
              <a:rPr lang="en-US" dirty="0"/>
              <a:t>Non-primitive - interface</a:t>
            </a:r>
          </a:p>
        </p:txBody>
      </p:sp>
      <p:sp>
        <p:nvSpPr>
          <p:cNvPr id="3" name="Content Placeholder 2">
            <a:extLst>
              <a:ext uri="{FF2B5EF4-FFF2-40B4-BE49-F238E27FC236}">
                <a16:creationId xmlns:a16="http://schemas.microsoft.com/office/drawing/2014/main" id="{18F43B82-CB56-9E7F-DC49-DAD38EB9EF7C}"/>
              </a:ext>
            </a:extLst>
          </p:cNvPr>
          <p:cNvSpPr>
            <a:spLocks noGrp="1"/>
          </p:cNvSpPr>
          <p:nvPr>
            <p:ph idx="1"/>
          </p:nvPr>
        </p:nvSpPr>
        <p:spPr>
          <a:xfrm>
            <a:off x="838200" y="1825625"/>
            <a:ext cx="10515600" cy="4560888"/>
          </a:xfrm>
        </p:spPr>
        <p:txBody>
          <a:bodyPr/>
          <a:lstStyle/>
          <a:p>
            <a:r>
              <a:rPr lang="en-US" dirty="0"/>
              <a:t>Interface is declared as like class. The key difference is the method declared is by default an abstract method </a:t>
            </a:r>
          </a:p>
          <a:p>
            <a:pPr marL="0" indent="0">
              <a:buNone/>
            </a:pPr>
            <a:r>
              <a:rPr lang="en-US" dirty="0"/>
              <a:t>   and they don’t have body inside.</a:t>
            </a:r>
          </a:p>
        </p:txBody>
      </p:sp>
      <p:pic>
        <p:nvPicPr>
          <p:cNvPr id="4" name="Picture 3">
            <a:extLst>
              <a:ext uri="{FF2B5EF4-FFF2-40B4-BE49-F238E27FC236}">
                <a16:creationId xmlns:a16="http://schemas.microsoft.com/office/drawing/2014/main" id="{57E7574B-FA52-3C23-FE98-171BEE8DCB7B}"/>
              </a:ext>
            </a:extLst>
          </p:cNvPr>
          <p:cNvPicPr>
            <a:picLocks noChangeAspect="1"/>
          </p:cNvPicPr>
          <p:nvPr/>
        </p:nvPicPr>
        <p:blipFill>
          <a:blip r:embed="rId2"/>
          <a:stretch>
            <a:fillRect/>
          </a:stretch>
        </p:blipFill>
        <p:spPr>
          <a:xfrm>
            <a:off x="7361237" y="2322513"/>
            <a:ext cx="3784600" cy="4064000"/>
          </a:xfrm>
          <a:prstGeom prst="rect">
            <a:avLst/>
          </a:prstGeom>
        </p:spPr>
      </p:pic>
    </p:spTree>
    <p:extLst>
      <p:ext uri="{BB962C8B-B14F-4D97-AF65-F5344CB8AC3E}">
        <p14:creationId xmlns:p14="http://schemas.microsoft.com/office/powerpoint/2010/main" val="393572964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6EAEEB-25A4-5F80-7D33-73B1AAF2E2AE}"/>
              </a:ext>
            </a:extLst>
          </p:cNvPr>
          <p:cNvSpPr>
            <a:spLocks noGrp="1"/>
          </p:cNvSpPr>
          <p:nvPr>
            <p:ph type="title"/>
          </p:nvPr>
        </p:nvSpPr>
        <p:spPr/>
        <p:txBody>
          <a:bodyPr/>
          <a:lstStyle/>
          <a:p>
            <a:r>
              <a:rPr lang="en-US" dirty="0"/>
              <a:t>Non-primitive - </a:t>
            </a:r>
            <a:r>
              <a:rPr lang="en-US" dirty="0" err="1"/>
              <a:t>enum</a:t>
            </a:r>
            <a:endParaRPr lang="en-US" dirty="0"/>
          </a:p>
        </p:txBody>
      </p:sp>
      <p:sp>
        <p:nvSpPr>
          <p:cNvPr id="3" name="Content Placeholder 2">
            <a:extLst>
              <a:ext uri="{FF2B5EF4-FFF2-40B4-BE49-F238E27FC236}">
                <a16:creationId xmlns:a16="http://schemas.microsoft.com/office/drawing/2014/main" id="{1A5FDBD7-37DD-9F58-640B-FF5BD98A83D4}"/>
              </a:ext>
            </a:extLst>
          </p:cNvPr>
          <p:cNvSpPr>
            <a:spLocks noGrp="1"/>
          </p:cNvSpPr>
          <p:nvPr>
            <p:ph idx="1"/>
          </p:nvPr>
        </p:nvSpPr>
        <p:spPr/>
        <p:txBody>
          <a:bodyPr/>
          <a:lstStyle/>
          <a:p>
            <a:r>
              <a:rPr lang="en-US" dirty="0"/>
              <a:t>Enum is similar to class, in contrast to classes, </a:t>
            </a:r>
            <a:r>
              <a:rPr lang="en-US" dirty="0" err="1"/>
              <a:t>enum</a:t>
            </a:r>
            <a:r>
              <a:rPr lang="en-US" dirty="0"/>
              <a:t> constants are public static and final (unchangeable).</a:t>
            </a:r>
          </a:p>
          <a:p>
            <a:endParaRPr lang="en-US" dirty="0"/>
          </a:p>
        </p:txBody>
      </p:sp>
      <p:pic>
        <p:nvPicPr>
          <p:cNvPr id="4" name="Picture 3">
            <a:extLst>
              <a:ext uri="{FF2B5EF4-FFF2-40B4-BE49-F238E27FC236}">
                <a16:creationId xmlns:a16="http://schemas.microsoft.com/office/drawing/2014/main" id="{2BFF9693-A8E6-4B79-F5B9-80899C70E37B}"/>
              </a:ext>
            </a:extLst>
          </p:cNvPr>
          <p:cNvPicPr>
            <a:picLocks noChangeAspect="1"/>
          </p:cNvPicPr>
          <p:nvPr/>
        </p:nvPicPr>
        <p:blipFill>
          <a:blip r:embed="rId2"/>
          <a:stretch>
            <a:fillRect/>
          </a:stretch>
        </p:blipFill>
        <p:spPr>
          <a:xfrm>
            <a:off x="3777248" y="3244182"/>
            <a:ext cx="3073400" cy="1765300"/>
          </a:xfrm>
          <a:prstGeom prst="rect">
            <a:avLst/>
          </a:prstGeom>
        </p:spPr>
      </p:pic>
    </p:spTree>
    <p:extLst>
      <p:ext uri="{BB962C8B-B14F-4D97-AF65-F5344CB8AC3E}">
        <p14:creationId xmlns:p14="http://schemas.microsoft.com/office/powerpoint/2010/main" val="322581576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2AA9C7-BEB9-1D87-EECE-7F67AEDBCAAA}"/>
              </a:ext>
            </a:extLst>
          </p:cNvPr>
          <p:cNvSpPr>
            <a:spLocks noGrp="1"/>
          </p:cNvSpPr>
          <p:nvPr>
            <p:ph type="title"/>
          </p:nvPr>
        </p:nvSpPr>
        <p:spPr/>
        <p:txBody>
          <a:bodyPr/>
          <a:lstStyle/>
          <a:p>
            <a:r>
              <a:rPr lang="en-US" dirty="0"/>
              <a:t>Class </a:t>
            </a:r>
          </a:p>
        </p:txBody>
      </p:sp>
      <p:sp>
        <p:nvSpPr>
          <p:cNvPr id="3" name="Content Placeholder 2">
            <a:extLst>
              <a:ext uri="{FF2B5EF4-FFF2-40B4-BE49-F238E27FC236}">
                <a16:creationId xmlns:a16="http://schemas.microsoft.com/office/drawing/2014/main" id="{4CA4DCF9-D741-4C51-B2CD-88A89F3FD9E7}"/>
              </a:ext>
            </a:extLst>
          </p:cNvPr>
          <p:cNvSpPr>
            <a:spLocks noGrp="1"/>
          </p:cNvSpPr>
          <p:nvPr>
            <p:ph idx="1"/>
          </p:nvPr>
        </p:nvSpPr>
        <p:spPr>
          <a:xfrm>
            <a:off x="838200" y="1452646"/>
            <a:ext cx="10515600" cy="4351338"/>
          </a:xfrm>
        </p:spPr>
        <p:txBody>
          <a:bodyPr>
            <a:normAutofit fontScale="92500" lnSpcReduction="20000"/>
          </a:bodyPr>
          <a:lstStyle/>
          <a:p>
            <a:pPr marL="0" indent="0">
              <a:buNone/>
            </a:pPr>
            <a:endParaRPr lang="en-US" dirty="0"/>
          </a:p>
          <a:p>
            <a:pPr lvl="1"/>
            <a:r>
              <a:rPr lang="en-US" dirty="0"/>
              <a:t>Class is a group of objects which has common behaviors and attributes.</a:t>
            </a:r>
          </a:p>
          <a:p>
            <a:pPr lvl="1"/>
            <a:r>
              <a:rPr lang="en-US" dirty="0"/>
              <a:t>Class will contains one or more related methods are nothing but the behaviors.</a:t>
            </a:r>
          </a:p>
          <a:p>
            <a:pPr lvl="1"/>
            <a:r>
              <a:rPr lang="en-US" dirty="0"/>
              <a:t>It’s a template or a prototype for which an object are created.</a:t>
            </a:r>
          </a:p>
          <a:p>
            <a:pPr lvl="1"/>
            <a:r>
              <a:rPr lang="en-US" dirty="0"/>
              <a:t>Class does not occupy the memory.</a:t>
            </a:r>
          </a:p>
          <a:p>
            <a:pPr lvl="1"/>
            <a:r>
              <a:rPr lang="en-US" dirty="0"/>
              <a:t>Class is group of variables of different data types and methods.</a:t>
            </a:r>
          </a:p>
          <a:p>
            <a:pPr lvl="1"/>
            <a:endParaRPr lang="en-US" dirty="0"/>
          </a:p>
          <a:p>
            <a:pPr lvl="1"/>
            <a:r>
              <a:rPr lang="en-US" dirty="0" err="1"/>
              <a:t>Eg</a:t>
            </a:r>
            <a:r>
              <a:rPr lang="en-US" dirty="0"/>
              <a:t> #1: class names are, Animal, Student, Bird, Vehicle, Company</a:t>
            </a:r>
          </a:p>
          <a:p>
            <a:pPr marL="457200" lvl="1" indent="0">
              <a:buNone/>
            </a:pPr>
            <a:r>
              <a:rPr lang="en-US" sz="1600" dirty="0"/>
              <a:t>	</a:t>
            </a:r>
            <a:r>
              <a:rPr lang="en-US" sz="1600" dirty="0" err="1"/>
              <a:t>access_modifier</a:t>
            </a:r>
            <a:r>
              <a:rPr lang="en-US" sz="1600" dirty="0"/>
              <a:t> class &lt;class name&gt;{</a:t>
            </a:r>
          </a:p>
          <a:p>
            <a:pPr marL="457200" lvl="1" indent="0">
              <a:buNone/>
            </a:pPr>
            <a:r>
              <a:rPr lang="en-US" sz="1600" dirty="0"/>
              <a:t>	data member;</a:t>
            </a:r>
          </a:p>
          <a:p>
            <a:pPr marL="457200" lvl="1" indent="0">
              <a:buNone/>
            </a:pPr>
            <a:r>
              <a:rPr lang="en-US" sz="1600" dirty="0"/>
              <a:t>	method;</a:t>
            </a:r>
          </a:p>
          <a:p>
            <a:pPr marL="457200" lvl="1" indent="0">
              <a:buNone/>
            </a:pPr>
            <a:r>
              <a:rPr lang="en-US" sz="1600" dirty="0"/>
              <a:t>	constructor;</a:t>
            </a:r>
          </a:p>
          <a:p>
            <a:pPr marL="457200" lvl="1" indent="0">
              <a:buNone/>
            </a:pPr>
            <a:r>
              <a:rPr lang="en-US" sz="1600" dirty="0"/>
              <a:t>	nested class;</a:t>
            </a:r>
          </a:p>
          <a:p>
            <a:pPr marL="457200" lvl="1" indent="0">
              <a:buNone/>
            </a:pPr>
            <a:r>
              <a:rPr lang="en-US" sz="1600" dirty="0"/>
              <a:t>	interface;</a:t>
            </a:r>
          </a:p>
          <a:p>
            <a:pPr marL="457200" lvl="1" indent="0">
              <a:buNone/>
            </a:pPr>
            <a:r>
              <a:rPr lang="en-US" sz="1600" dirty="0"/>
              <a:t>	}</a:t>
            </a:r>
          </a:p>
          <a:p>
            <a:pPr lvl="1"/>
            <a:endParaRPr lang="en-US" dirty="0"/>
          </a:p>
        </p:txBody>
      </p:sp>
    </p:spTree>
    <p:extLst>
      <p:ext uri="{BB962C8B-B14F-4D97-AF65-F5344CB8AC3E}">
        <p14:creationId xmlns:p14="http://schemas.microsoft.com/office/powerpoint/2010/main" val="32636327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46EDC06-4675-3DD8-CF78-21251F866A19}"/>
              </a:ext>
            </a:extLst>
          </p:cNvPr>
          <p:cNvSpPr>
            <a:spLocks noGrp="1"/>
          </p:cNvSpPr>
          <p:nvPr>
            <p:ph idx="1"/>
          </p:nvPr>
        </p:nvSpPr>
        <p:spPr>
          <a:xfrm>
            <a:off x="838200" y="431164"/>
            <a:ext cx="10515600" cy="6049645"/>
          </a:xfrm>
        </p:spPr>
        <p:txBody>
          <a:bodyPr/>
          <a:lstStyle/>
          <a:p>
            <a:r>
              <a:rPr lang="en-US" dirty="0" err="1"/>
              <a:t>Eg</a:t>
            </a:r>
            <a:r>
              <a:rPr lang="en-US" dirty="0"/>
              <a:t> #2:</a:t>
            </a:r>
          </a:p>
          <a:p>
            <a:pPr lvl="1"/>
            <a:r>
              <a:rPr lang="en-US" dirty="0"/>
              <a:t>In a super market we can see the sections for vegetable, fruits, meats and so on. Each contains related products, same like in Java, each class contains related methods.</a:t>
            </a:r>
          </a:p>
          <a:p>
            <a:pPr lvl="1"/>
            <a:r>
              <a:rPr lang="en-US" dirty="0"/>
              <a:t>Sample program,</a:t>
            </a:r>
          </a:p>
          <a:p>
            <a:pPr lvl="2"/>
            <a:r>
              <a:rPr lang="en-US" dirty="0"/>
              <a:t> </a:t>
            </a:r>
            <a:r>
              <a:rPr lang="en-US" dirty="0">
                <a:solidFill>
                  <a:schemeClr val="accent2">
                    <a:lumMod val="75000"/>
                  </a:schemeClr>
                </a:solidFill>
              </a:rPr>
              <a:t>public</a:t>
            </a:r>
            <a:r>
              <a:rPr lang="en-US" dirty="0"/>
              <a:t> </a:t>
            </a:r>
            <a:r>
              <a:rPr lang="en-US" dirty="0">
                <a:solidFill>
                  <a:srgbClr val="FF0000"/>
                </a:solidFill>
              </a:rPr>
              <a:t>class</a:t>
            </a:r>
            <a:r>
              <a:rPr lang="en-US" dirty="0"/>
              <a:t> Main(){</a:t>
            </a:r>
          </a:p>
          <a:p>
            <a:pPr marL="914400" lvl="2" indent="0">
              <a:buNone/>
            </a:pPr>
            <a:r>
              <a:rPr lang="en-US" dirty="0"/>
              <a:t>	</a:t>
            </a:r>
            <a:r>
              <a:rPr lang="en-US" dirty="0">
                <a:solidFill>
                  <a:schemeClr val="accent2">
                    <a:lumMod val="75000"/>
                  </a:schemeClr>
                </a:solidFill>
              </a:rPr>
              <a:t>public</a:t>
            </a:r>
            <a:r>
              <a:rPr lang="en-US" dirty="0"/>
              <a:t> </a:t>
            </a:r>
            <a:r>
              <a:rPr lang="en-US" dirty="0">
                <a:solidFill>
                  <a:srgbClr val="FF0000"/>
                </a:solidFill>
              </a:rPr>
              <a:t>void</a:t>
            </a:r>
            <a:r>
              <a:rPr lang="en-US" dirty="0"/>
              <a:t> main(){</a:t>
            </a:r>
          </a:p>
          <a:p>
            <a:pPr marL="914400" lvl="2" indent="0">
              <a:buNone/>
            </a:pPr>
            <a:r>
              <a:rPr lang="en-US" dirty="0"/>
              <a:t>		…</a:t>
            </a:r>
          </a:p>
          <a:p>
            <a:pPr marL="914400" lvl="2" indent="0">
              <a:buNone/>
            </a:pPr>
            <a:r>
              <a:rPr lang="en-US" dirty="0"/>
              <a:t>	}</a:t>
            </a:r>
          </a:p>
          <a:p>
            <a:pPr marL="914400" lvl="2" indent="0">
              <a:buNone/>
            </a:pPr>
            <a:r>
              <a:rPr lang="en-US" dirty="0"/>
              <a:t>}</a:t>
            </a:r>
          </a:p>
          <a:p>
            <a:pPr lvl="1"/>
            <a:endParaRPr lang="en-US" dirty="0"/>
          </a:p>
          <a:p>
            <a:pPr marL="914400" lvl="2" indent="0">
              <a:buNone/>
            </a:pPr>
            <a:endParaRPr lang="en-US" dirty="0"/>
          </a:p>
        </p:txBody>
      </p:sp>
      <p:pic>
        <p:nvPicPr>
          <p:cNvPr id="4" name="Picture 3">
            <a:extLst>
              <a:ext uri="{FF2B5EF4-FFF2-40B4-BE49-F238E27FC236}">
                <a16:creationId xmlns:a16="http://schemas.microsoft.com/office/drawing/2014/main" id="{ADC947E9-4DC1-531F-E38B-B3D036A4F115}"/>
              </a:ext>
            </a:extLst>
          </p:cNvPr>
          <p:cNvPicPr>
            <a:picLocks noChangeAspect="1"/>
          </p:cNvPicPr>
          <p:nvPr/>
        </p:nvPicPr>
        <p:blipFill>
          <a:blip r:embed="rId2"/>
          <a:stretch>
            <a:fillRect/>
          </a:stretch>
        </p:blipFill>
        <p:spPr>
          <a:xfrm>
            <a:off x="6400800" y="2110316"/>
            <a:ext cx="4953000" cy="3357033"/>
          </a:xfrm>
          <a:prstGeom prst="rect">
            <a:avLst/>
          </a:prstGeom>
        </p:spPr>
      </p:pic>
    </p:spTree>
    <p:extLst>
      <p:ext uri="{BB962C8B-B14F-4D97-AF65-F5344CB8AC3E}">
        <p14:creationId xmlns:p14="http://schemas.microsoft.com/office/powerpoint/2010/main" val="100149677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50494D-667E-FAAD-FD81-32F30F4FA28E}"/>
              </a:ext>
            </a:extLst>
          </p:cNvPr>
          <p:cNvSpPr>
            <a:spLocks noGrp="1"/>
          </p:cNvSpPr>
          <p:nvPr>
            <p:ph type="title"/>
          </p:nvPr>
        </p:nvSpPr>
        <p:spPr/>
        <p:txBody>
          <a:bodyPr/>
          <a:lstStyle/>
          <a:p>
            <a:r>
              <a:rPr lang="en-US" dirty="0"/>
              <a:t>Access Modifiers</a:t>
            </a:r>
          </a:p>
        </p:txBody>
      </p:sp>
      <p:sp>
        <p:nvSpPr>
          <p:cNvPr id="3" name="Content Placeholder 2">
            <a:extLst>
              <a:ext uri="{FF2B5EF4-FFF2-40B4-BE49-F238E27FC236}">
                <a16:creationId xmlns:a16="http://schemas.microsoft.com/office/drawing/2014/main" id="{57BA3C56-E4D9-0D81-7A38-CCC6E028D00B}"/>
              </a:ext>
            </a:extLst>
          </p:cNvPr>
          <p:cNvSpPr>
            <a:spLocks noGrp="1"/>
          </p:cNvSpPr>
          <p:nvPr>
            <p:ph idx="1"/>
          </p:nvPr>
        </p:nvSpPr>
        <p:spPr/>
        <p:txBody>
          <a:bodyPr>
            <a:normAutofit lnSpcReduction="10000"/>
          </a:bodyPr>
          <a:lstStyle/>
          <a:p>
            <a:r>
              <a:rPr lang="en-US" dirty="0"/>
              <a:t>It is used to specifically tell the classes, methods and other members, whether it can accessed or not</a:t>
            </a:r>
          </a:p>
          <a:p>
            <a:r>
              <a:rPr lang="en-US" dirty="0"/>
              <a:t>Different types of access modifiers are,</a:t>
            </a:r>
          </a:p>
          <a:p>
            <a:pPr lvl="1"/>
            <a:r>
              <a:rPr lang="en-US" dirty="0"/>
              <a:t>public, private, protected, default.</a:t>
            </a:r>
          </a:p>
          <a:p>
            <a:pPr lvl="1"/>
            <a:endParaRPr lang="en-US" dirty="0"/>
          </a:p>
          <a:p>
            <a:r>
              <a:rPr lang="en-US" dirty="0"/>
              <a:t>private</a:t>
            </a:r>
          </a:p>
          <a:p>
            <a:pPr lvl="1"/>
            <a:r>
              <a:rPr lang="en-US" dirty="0"/>
              <a:t>If we declare as private to method or data types it can be access within the classes.</a:t>
            </a:r>
          </a:p>
          <a:p>
            <a:r>
              <a:rPr lang="en-US" dirty="0"/>
              <a:t>Protected</a:t>
            </a:r>
          </a:p>
          <a:p>
            <a:pPr lvl="1"/>
            <a:r>
              <a:rPr lang="en-US" dirty="0"/>
              <a:t>If we declare as protected to method or data types it can be accessed within the packages.</a:t>
            </a:r>
          </a:p>
        </p:txBody>
      </p:sp>
    </p:spTree>
    <p:extLst>
      <p:ext uri="{BB962C8B-B14F-4D97-AF65-F5344CB8AC3E}">
        <p14:creationId xmlns:p14="http://schemas.microsoft.com/office/powerpoint/2010/main" val="34603095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4D3D8-C127-428D-7253-CA141D591008}"/>
              </a:ext>
            </a:extLst>
          </p:cNvPr>
          <p:cNvSpPr>
            <a:spLocks noGrp="1"/>
          </p:cNvSpPr>
          <p:nvPr>
            <p:ph type="title"/>
          </p:nvPr>
        </p:nvSpPr>
        <p:spPr>
          <a:xfrm>
            <a:off x="838200" y="365125"/>
            <a:ext cx="10515600" cy="1035049"/>
          </a:xfrm>
        </p:spPr>
        <p:txBody>
          <a:bodyPr/>
          <a:lstStyle/>
          <a:p>
            <a:r>
              <a:rPr lang="en-US" dirty="0"/>
              <a:t>OOP – Object Oriented Programming</a:t>
            </a:r>
          </a:p>
        </p:txBody>
      </p:sp>
      <p:sp>
        <p:nvSpPr>
          <p:cNvPr id="3" name="Content Placeholder 2">
            <a:extLst>
              <a:ext uri="{FF2B5EF4-FFF2-40B4-BE49-F238E27FC236}">
                <a16:creationId xmlns:a16="http://schemas.microsoft.com/office/drawing/2014/main" id="{D4440F4F-32F7-719D-6931-C8523E94B49F}"/>
              </a:ext>
            </a:extLst>
          </p:cNvPr>
          <p:cNvSpPr>
            <a:spLocks noGrp="1"/>
          </p:cNvSpPr>
          <p:nvPr>
            <p:ph idx="1"/>
          </p:nvPr>
        </p:nvSpPr>
        <p:spPr>
          <a:xfrm>
            <a:off x="838200" y="1500188"/>
            <a:ext cx="10515600" cy="4662488"/>
          </a:xfrm>
        </p:spPr>
        <p:txBody>
          <a:bodyPr/>
          <a:lstStyle/>
          <a:p>
            <a:r>
              <a:rPr lang="en-US" dirty="0"/>
              <a:t>What is an OOP?</a:t>
            </a:r>
          </a:p>
          <a:p>
            <a:pPr marL="457200" lvl="1" indent="0">
              <a:buNone/>
            </a:pPr>
            <a:r>
              <a:rPr lang="en-US" dirty="0"/>
              <a:t>It is method of programming where code is designed based on the functions and attributes of the objects.</a:t>
            </a:r>
          </a:p>
          <a:p>
            <a:pPr marL="457200" lvl="1" indent="0">
              <a:buNone/>
            </a:pPr>
            <a:endParaRPr lang="en-US" dirty="0"/>
          </a:p>
        </p:txBody>
      </p:sp>
      <p:sp>
        <p:nvSpPr>
          <p:cNvPr id="4" name="Rectangle 3">
            <a:extLst>
              <a:ext uri="{FF2B5EF4-FFF2-40B4-BE49-F238E27FC236}">
                <a16:creationId xmlns:a16="http://schemas.microsoft.com/office/drawing/2014/main" id="{3BC4CA8F-DF04-11AC-7FD9-A006494BCD1E}"/>
              </a:ext>
            </a:extLst>
          </p:cNvPr>
          <p:cNvSpPr/>
          <p:nvPr/>
        </p:nvSpPr>
        <p:spPr>
          <a:xfrm>
            <a:off x="5488654" y="3429000"/>
            <a:ext cx="5326984" cy="2500314"/>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Class Student{</a:t>
            </a:r>
          </a:p>
          <a:p>
            <a:r>
              <a:rPr lang="en-US" dirty="0">
                <a:solidFill>
                  <a:schemeClr val="tx1"/>
                </a:solidFill>
              </a:rPr>
              <a:t> 	int </a:t>
            </a:r>
            <a:r>
              <a:rPr lang="en-US" dirty="0" err="1">
                <a:solidFill>
                  <a:schemeClr val="tx1"/>
                </a:solidFill>
              </a:rPr>
              <a:t>studentId</a:t>
            </a:r>
            <a:r>
              <a:rPr lang="en-US" dirty="0">
                <a:solidFill>
                  <a:schemeClr val="tx1"/>
                </a:solidFill>
              </a:rPr>
              <a:t>;</a:t>
            </a:r>
          </a:p>
          <a:p>
            <a:r>
              <a:rPr lang="en-US" dirty="0">
                <a:solidFill>
                  <a:schemeClr val="tx1"/>
                </a:solidFill>
              </a:rPr>
              <a:t>	String </a:t>
            </a:r>
            <a:r>
              <a:rPr lang="en-US" dirty="0" err="1">
                <a:solidFill>
                  <a:schemeClr val="tx1"/>
                </a:solidFill>
              </a:rPr>
              <a:t>studentName</a:t>
            </a:r>
            <a:r>
              <a:rPr lang="en-US" dirty="0">
                <a:solidFill>
                  <a:schemeClr val="tx1"/>
                </a:solidFill>
              </a:rPr>
              <a:t>;</a:t>
            </a:r>
          </a:p>
          <a:p>
            <a:r>
              <a:rPr lang="en-US" dirty="0">
                <a:solidFill>
                  <a:schemeClr val="tx1"/>
                </a:solidFill>
              </a:rPr>
              <a:t>	String </a:t>
            </a:r>
            <a:r>
              <a:rPr lang="en-US" dirty="0" err="1">
                <a:solidFill>
                  <a:schemeClr val="tx1"/>
                </a:solidFill>
              </a:rPr>
              <a:t>studentClass</a:t>
            </a:r>
            <a:r>
              <a:rPr lang="en-US" dirty="0">
                <a:solidFill>
                  <a:schemeClr val="tx1"/>
                </a:solidFill>
              </a:rPr>
              <a:t>;</a:t>
            </a:r>
          </a:p>
          <a:p>
            <a:endParaRPr lang="en-US" dirty="0">
              <a:solidFill>
                <a:schemeClr val="tx1"/>
              </a:solidFill>
            </a:endParaRPr>
          </a:p>
          <a:p>
            <a:r>
              <a:rPr lang="en-US" dirty="0">
                <a:solidFill>
                  <a:schemeClr val="tx1"/>
                </a:solidFill>
              </a:rPr>
              <a:t> public String </a:t>
            </a:r>
            <a:r>
              <a:rPr lang="en-US" dirty="0" err="1">
                <a:solidFill>
                  <a:schemeClr val="tx1"/>
                </a:solidFill>
              </a:rPr>
              <a:t>getStudentName</a:t>
            </a:r>
            <a:r>
              <a:rPr lang="en-US" dirty="0">
                <a:solidFill>
                  <a:schemeClr val="tx1"/>
                </a:solidFill>
              </a:rPr>
              <a:t>(){</a:t>
            </a:r>
          </a:p>
          <a:p>
            <a:r>
              <a:rPr lang="en-US" dirty="0">
                <a:solidFill>
                  <a:schemeClr val="tx1"/>
                </a:solidFill>
              </a:rPr>
              <a:t>	return </a:t>
            </a:r>
            <a:r>
              <a:rPr lang="en-US" dirty="0" err="1">
                <a:solidFill>
                  <a:schemeClr val="tx1"/>
                </a:solidFill>
              </a:rPr>
              <a:t>studentName</a:t>
            </a:r>
            <a:r>
              <a:rPr lang="en-US" dirty="0">
                <a:solidFill>
                  <a:schemeClr val="tx1"/>
                </a:solidFill>
              </a:rPr>
              <a:t>;</a:t>
            </a:r>
          </a:p>
          <a:p>
            <a:r>
              <a:rPr lang="en-US" dirty="0">
                <a:solidFill>
                  <a:schemeClr val="tx1"/>
                </a:solidFill>
              </a:rPr>
              <a:t>	}</a:t>
            </a:r>
          </a:p>
          <a:p>
            <a:r>
              <a:rPr lang="en-US" dirty="0">
                <a:solidFill>
                  <a:schemeClr val="tx1"/>
                </a:solidFill>
              </a:rPr>
              <a:t>}</a:t>
            </a:r>
          </a:p>
        </p:txBody>
      </p:sp>
    </p:spTree>
    <p:extLst>
      <p:ext uri="{BB962C8B-B14F-4D97-AF65-F5344CB8AC3E}">
        <p14:creationId xmlns:p14="http://schemas.microsoft.com/office/powerpoint/2010/main" val="290098602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92BAF0-756C-CE01-384C-514EB24B283E}"/>
              </a:ext>
            </a:extLst>
          </p:cNvPr>
          <p:cNvSpPr>
            <a:spLocks noGrp="1"/>
          </p:cNvSpPr>
          <p:nvPr>
            <p:ph type="title"/>
          </p:nvPr>
        </p:nvSpPr>
        <p:spPr/>
        <p:txBody>
          <a:bodyPr/>
          <a:lstStyle/>
          <a:p>
            <a:r>
              <a:rPr lang="en-US" dirty="0"/>
              <a:t>Functions</a:t>
            </a:r>
          </a:p>
        </p:txBody>
      </p:sp>
      <p:sp>
        <p:nvSpPr>
          <p:cNvPr id="3" name="Content Placeholder 2">
            <a:extLst>
              <a:ext uri="{FF2B5EF4-FFF2-40B4-BE49-F238E27FC236}">
                <a16:creationId xmlns:a16="http://schemas.microsoft.com/office/drawing/2014/main" id="{32C5E34C-73FA-3FDF-0258-9EC261A2B006}"/>
              </a:ext>
            </a:extLst>
          </p:cNvPr>
          <p:cNvSpPr>
            <a:spLocks noGrp="1"/>
          </p:cNvSpPr>
          <p:nvPr>
            <p:ph idx="1"/>
          </p:nvPr>
        </p:nvSpPr>
        <p:spPr/>
        <p:txBody>
          <a:bodyPr/>
          <a:lstStyle/>
          <a:p>
            <a:r>
              <a:rPr lang="en-US" dirty="0"/>
              <a:t>Function is a block of code that perform a task.</a:t>
            </a:r>
          </a:p>
          <a:p>
            <a:r>
              <a:rPr lang="en-US" dirty="0"/>
              <a:t>Its used perform any actions like,</a:t>
            </a:r>
          </a:p>
          <a:p>
            <a:pPr lvl="1"/>
            <a:r>
              <a:rPr lang="en-US" dirty="0"/>
              <a:t>Validate some Input or Output.</a:t>
            </a:r>
          </a:p>
          <a:p>
            <a:pPr lvl="1"/>
            <a:r>
              <a:rPr lang="en-US" dirty="0"/>
              <a:t>Function can be used to send an email.</a:t>
            </a:r>
          </a:p>
          <a:p>
            <a:pPr lvl="1"/>
            <a:r>
              <a:rPr lang="en-US" dirty="0"/>
              <a:t>Converting weight to kilogram.</a:t>
            </a:r>
          </a:p>
          <a:p>
            <a:pPr lvl="1"/>
            <a:endParaRPr lang="en-US" dirty="0"/>
          </a:p>
          <a:p>
            <a:r>
              <a:rPr lang="en-US" dirty="0"/>
              <a:t>Its like remote control you have many buttons and each perform specific actions.</a:t>
            </a:r>
          </a:p>
        </p:txBody>
      </p:sp>
      <p:pic>
        <p:nvPicPr>
          <p:cNvPr id="4" name="Picture 3">
            <a:extLst>
              <a:ext uri="{FF2B5EF4-FFF2-40B4-BE49-F238E27FC236}">
                <a16:creationId xmlns:a16="http://schemas.microsoft.com/office/drawing/2014/main" id="{543E1616-3C33-7EB8-8B95-A1C9CA36423B}"/>
              </a:ext>
            </a:extLst>
          </p:cNvPr>
          <p:cNvPicPr>
            <a:picLocks noChangeAspect="1"/>
          </p:cNvPicPr>
          <p:nvPr/>
        </p:nvPicPr>
        <p:blipFill>
          <a:blip r:embed="rId2"/>
          <a:stretch>
            <a:fillRect/>
          </a:stretch>
        </p:blipFill>
        <p:spPr>
          <a:xfrm>
            <a:off x="9342120" y="2502694"/>
            <a:ext cx="1454150" cy="1612900"/>
          </a:xfrm>
          <a:prstGeom prst="rect">
            <a:avLst/>
          </a:prstGeom>
        </p:spPr>
      </p:pic>
    </p:spTree>
    <p:extLst>
      <p:ext uri="{BB962C8B-B14F-4D97-AF65-F5344CB8AC3E}">
        <p14:creationId xmlns:p14="http://schemas.microsoft.com/office/powerpoint/2010/main" val="227336348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526FF7A-1D82-F57B-B888-41D2A0F1473D}"/>
              </a:ext>
            </a:extLst>
          </p:cNvPr>
          <p:cNvSpPr>
            <a:spLocks noGrp="1"/>
          </p:cNvSpPr>
          <p:nvPr>
            <p:ph idx="1"/>
          </p:nvPr>
        </p:nvSpPr>
        <p:spPr>
          <a:xfrm>
            <a:off x="838200" y="422910"/>
            <a:ext cx="10515600" cy="5754053"/>
          </a:xfrm>
        </p:spPr>
        <p:txBody>
          <a:bodyPr>
            <a:normAutofit/>
          </a:bodyPr>
          <a:lstStyle/>
          <a:p>
            <a:r>
              <a:rPr lang="en-US" dirty="0"/>
              <a:t>Different Types of,</a:t>
            </a:r>
          </a:p>
          <a:p>
            <a:pPr lvl="1"/>
            <a:r>
              <a:rPr lang="en-US" dirty="0"/>
              <a:t>Function with return type</a:t>
            </a:r>
          </a:p>
          <a:p>
            <a:pPr lvl="1"/>
            <a:r>
              <a:rPr lang="en-US" dirty="0"/>
              <a:t>Function without return type</a:t>
            </a:r>
          </a:p>
          <a:p>
            <a:pPr lvl="1"/>
            <a:endParaRPr lang="en-US" dirty="0"/>
          </a:p>
          <a:p>
            <a:r>
              <a:rPr lang="en-US" dirty="0"/>
              <a:t>Function with return type</a:t>
            </a:r>
          </a:p>
          <a:p>
            <a:pPr lvl="1"/>
            <a:r>
              <a:rPr lang="en-US" dirty="0"/>
              <a:t>Syntax</a:t>
            </a:r>
          </a:p>
          <a:p>
            <a:pPr marL="914400" lvl="2" indent="0">
              <a:buNone/>
            </a:pPr>
            <a:r>
              <a:rPr lang="en-US" dirty="0" err="1"/>
              <a:t>returnType</a:t>
            </a:r>
            <a:r>
              <a:rPr lang="en-US" dirty="0"/>
              <a:t> name(){ }</a:t>
            </a:r>
          </a:p>
          <a:p>
            <a:pPr marL="914400" lvl="2" indent="0">
              <a:buNone/>
            </a:pPr>
            <a:endParaRPr lang="en-US" dirty="0"/>
          </a:p>
          <a:p>
            <a:pPr marL="0" indent="0">
              <a:buFont typeface="Arial" panose="020B0604020202020204" pitchFamily="34" charset="0"/>
              <a:buNone/>
            </a:pPr>
            <a:r>
              <a:rPr lang="en-US" dirty="0"/>
              <a:t> Function without return type</a:t>
            </a:r>
          </a:p>
          <a:p>
            <a:pPr marL="0" indent="0">
              <a:spcBef>
                <a:spcPts val="500"/>
              </a:spcBef>
              <a:buFont typeface="Arial" panose="020B0604020202020204" pitchFamily="34" charset="0"/>
              <a:buNone/>
            </a:pPr>
            <a:r>
              <a:rPr lang="en-US" dirty="0"/>
              <a:t>      </a:t>
            </a:r>
            <a:r>
              <a:rPr lang="en-US" sz="2400" dirty="0"/>
              <a:t>Syntax</a:t>
            </a:r>
          </a:p>
          <a:p>
            <a:pPr marL="0" indent="0">
              <a:spcBef>
                <a:spcPts val="500"/>
              </a:spcBef>
              <a:buFont typeface="Arial" panose="020B0604020202020204" pitchFamily="34" charset="0"/>
              <a:buNone/>
            </a:pPr>
            <a:r>
              <a:rPr lang="en-US" sz="2400" dirty="0"/>
              <a:t>	</a:t>
            </a:r>
            <a:r>
              <a:rPr lang="en-US" sz="2000" dirty="0"/>
              <a:t>void </a:t>
            </a:r>
            <a:r>
              <a:rPr lang="en-US" sz="2000" dirty="0" err="1"/>
              <a:t>sendEmail</a:t>
            </a:r>
            <a:r>
              <a:rPr lang="en-US" sz="2000" dirty="0"/>
              <a:t>(){}  </a:t>
            </a:r>
          </a:p>
          <a:p>
            <a:pPr marL="0" indent="0">
              <a:spcBef>
                <a:spcPts val="500"/>
              </a:spcBef>
              <a:buFont typeface="Arial" panose="020B0604020202020204" pitchFamily="34" charset="0"/>
              <a:buNone/>
            </a:pPr>
            <a:endParaRPr lang="en-US" sz="2400" dirty="0"/>
          </a:p>
          <a:p>
            <a:pPr marL="0" indent="0">
              <a:spcBef>
                <a:spcPts val="500"/>
              </a:spcBef>
              <a:buFont typeface="Arial" panose="020B0604020202020204" pitchFamily="34" charset="0"/>
              <a:buNone/>
            </a:pPr>
            <a:r>
              <a:rPr lang="en-US" sz="2000" dirty="0"/>
              <a:t>Note: </a:t>
            </a:r>
          </a:p>
          <a:p>
            <a:pPr marL="0" indent="0">
              <a:spcBef>
                <a:spcPts val="500"/>
              </a:spcBef>
              <a:buFont typeface="Arial" panose="020B0604020202020204" pitchFamily="34" charset="0"/>
              <a:buNone/>
            </a:pPr>
            <a:r>
              <a:rPr lang="en-US" sz="2000" dirty="0"/>
              <a:t>- Void is reserve type.</a:t>
            </a:r>
          </a:p>
          <a:p>
            <a:pPr marL="0" indent="0">
              <a:buNone/>
            </a:pPr>
            <a:endParaRPr lang="en-US" dirty="0"/>
          </a:p>
        </p:txBody>
      </p:sp>
    </p:spTree>
    <p:extLst>
      <p:ext uri="{BB962C8B-B14F-4D97-AF65-F5344CB8AC3E}">
        <p14:creationId xmlns:p14="http://schemas.microsoft.com/office/powerpoint/2010/main" val="139782725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8459E70-EB0E-7E90-7ACD-82641FB93E64}"/>
              </a:ext>
            </a:extLst>
          </p:cNvPr>
          <p:cNvSpPr>
            <a:spLocks noGrp="1"/>
          </p:cNvSpPr>
          <p:nvPr>
            <p:ph idx="1"/>
          </p:nvPr>
        </p:nvSpPr>
        <p:spPr>
          <a:xfrm>
            <a:off x="723900" y="385444"/>
            <a:ext cx="10515600" cy="6209665"/>
          </a:xfrm>
        </p:spPr>
        <p:txBody>
          <a:bodyPr/>
          <a:lstStyle/>
          <a:p>
            <a:r>
              <a:rPr lang="en-US" dirty="0"/>
              <a:t>main() function:</a:t>
            </a:r>
          </a:p>
          <a:p>
            <a:pPr lvl="1"/>
            <a:r>
              <a:rPr lang="en-US" dirty="0"/>
              <a:t>Every Java program should have at least one function and that function is the main().</a:t>
            </a:r>
          </a:p>
          <a:p>
            <a:pPr lvl="1"/>
            <a:r>
              <a:rPr lang="en-US" dirty="0"/>
              <a:t>Whenever a Java program is called inside the main() is called.</a:t>
            </a:r>
          </a:p>
          <a:p>
            <a:pPr lvl="1"/>
            <a:r>
              <a:rPr lang="en-US" dirty="0"/>
              <a:t>Functions can be declared only inside classes or abstract classes.</a:t>
            </a:r>
          </a:p>
        </p:txBody>
      </p:sp>
    </p:spTree>
    <p:extLst>
      <p:ext uri="{BB962C8B-B14F-4D97-AF65-F5344CB8AC3E}">
        <p14:creationId xmlns:p14="http://schemas.microsoft.com/office/powerpoint/2010/main" val="378560298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5448F7-8ABA-1E9B-2B96-211501F92EEE}"/>
              </a:ext>
            </a:extLst>
          </p:cNvPr>
          <p:cNvSpPr>
            <a:spLocks noGrp="1"/>
          </p:cNvSpPr>
          <p:nvPr>
            <p:ph type="title"/>
          </p:nvPr>
        </p:nvSpPr>
        <p:spPr/>
        <p:txBody>
          <a:bodyPr/>
          <a:lstStyle/>
          <a:p>
            <a:r>
              <a:rPr lang="en-US" dirty="0"/>
              <a:t>Constructor</a:t>
            </a:r>
          </a:p>
        </p:txBody>
      </p:sp>
      <p:sp>
        <p:nvSpPr>
          <p:cNvPr id="3" name="Content Placeholder 2">
            <a:extLst>
              <a:ext uri="{FF2B5EF4-FFF2-40B4-BE49-F238E27FC236}">
                <a16:creationId xmlns:a16="http://schemas.microsoft.com/office/drawing/2014/main" id="{A3C7B78C-CFE9-ABD5-09E8-F19ED4828BB0}"/>
              </a:ext>
            </a:extLst>
          </p:cNvPr>
          <p:cNvSpPr>
            <a:spLocks noGrp="1"/>
          </p:cNvSpPr>
          <p:nvPr>
            <p:ph idx="1"/>
          </p:nvPr>
        </p:nvSpPr>
        <p:spPr/>
        <p:txBody>
          <a:bodyPr>
            <a:normAutofit fontScale="85000" lnSpcReduction="10000"/>
          </a:bodyPr>
          <a:lstStyle/>
          <a:p>
            <a:r>
              <a:rPr lang="en-US" sz="1800" dirty="0"/>
              <a:t>Constructor in Java is special method that is used to </a:t>
            </a:r>
            <a:r>
              <a:rPr lang="en-US" sz="1800" b="1" dirty="0"/>
              <a:t>initialized</a:t>
            </a:r>
            <a:r>
              <a:rPr lang="en-US" sz="1800" dirty="0"/>
              <a:t> objects.</a:t>
            </a:r>
          </a:p>
          <a:p>
            <a:r>
              <a:rPr lang="en-US" sz="1800" dirty="0"/>
              <a:t>It has same name as class name.</a:t>
            </a:r>
          </a:p>
          <a:p>
            <a:r>
              <a:rPr lang="en-US" sz="1800" dirty="0"/>
              <a:t>There is no return type for constructors.</a:t>
            </a:r>
          </a:p>
          <a:p>
            <a:r>
              <a:rPr lang="en-US" sz="1800" dirty="0"/>
              <a:t>All classes have constructors, whether you define or not, Java automatically provides default constructor that initialize all the variable to zeros. However once define the default constructor the default constructor is no longer used.</a:t>
            </a:r>
          </a:p>
          <a:p>
            <a:r>
              <a:rPr lang="en-US" sz="1800" dirty="0"/>
              <a:t>Two Types of Constructors,</a:t>
            </a:r>
          </a:p>
          <a:p>
            <a:pPr lvl="1"/>
            <a:r>
              <a:rPr lang="en-US" sz="1800" dirty="0"/>
              <a:t>No argument Constructor</a:t>
            </a:r>
          </a:p>
          <a:p>
            <a:pPr lvl="1"/>
            <a:r>
              <a:rPr lang="en-US" sz="1800" dirty="0"/>
              <a:t>Parameterized Constructors</a:t>
            </a:r>
          </a:p>
          <a:p>
            <a:pPr lvl="1"/>
            <a:endParaRPr lang="en-US" sz="1800" dirty="0"/>
          </a:p>
          <a:p>
            <a:pPr lvl="1"/>
            <a:r>
              <a:rPr lang="en-US" sz="1800" dirty="0"/>
              <a:t>No argument Constructor</a:t>
            </a:r>
          </a:p>
          <a:p>
            <a:pPr lvl="2"/>
            <a:r>
              <a:rPr lang="en-US" sz="1800" dirty="0" err="1"/>
              <a:t>Eg</a:t>
            </a:r>
            <a:r>
              <a:rPr lang="en-US" sz="1800" dirty="0"/>
              <a:t>: public class Demo{</a:t>
            </a:r>
          </a:p>
          <a:p>
            <a:pPr marL="1371600" lvl="3" indent="0">
              <a:buNone/>
            </a:pPr>
            <a:r>
              <a:rPr lang="en-US" sz="1600" dirty="0"/>
              <a:t>int num;</a:t>
            </a:r>
          </a:p>
          <a:p>
            <a:pPr marL="1371600" lvl="3" indent="0">
              <a:buNone/>
            </a:pPr>
            <a:r>
              <a:rPr lang="en-US" sz="1600" dirty="0"/>
              <a:t>Demo(){</a:t>
            </a:r>
          </a:p>
          <a:p>
            <a:pPr marL="1371600" lvl="3" indent="0">
              <a:buNone/>
            </a:pPr>
            <a:r>
              <a:rPr lang="en-US" sz="1600" dirty="0"/>
              <a:t>num=100;</a:t>
            </a:r>
          </a:p>
          <a:p>
            <a:pPr marL="1371600" lvl="3" indent="0">
              <a:buNone/>
            </a:pPr>
            <a:r>
              <a:rPr lang="en-US" sz="1600" dirty="0"/>
              <a:t>}</a:t>
            </a:r>
          </a:p>
          <a:p>
            <a:pPr marL="1371600" lvl="3" indent="0">
              <a:buNone/>
            </a:pPr>
            <a:r>
              <a:rPr lang="en-US" sz="1600" dirty="0"/>
              <a:t>public class </a:t>
            </a:r>
            <a:r>
              <a:rPr lang="en-US" sz="1600" dirty="0" err="1"/>
              <a:t>ConsDemo</a:t>
            </a:r>
            <a:r>
              <a:rPr lang="en-US" sz="1600" dirty="0"/>
              <a:t>(){</a:t>
            </a:r>
          </a:p>
          <a:p>
            <a:pPr marL="1371600" lvl="3" indent="0">
              <a:buNone/>
            </a:pPr>
            <a:r>
              <a:rPr lang="en-US" sz="1600" dirty="0"/>
              <a:t>public static void main(String [] </a:t>
            </a:r>
            <a:r>
              <a:rPr lang="en-US" sz="1600" dirty="0" err="1"/>
              <a:t>args</a:t>
            </a:r>
            <a:r>
              <a:rPr lang="en-US" sz="1600" dirty="0"/>
              <a:t>){ Demo demo = new Demo(); </a:t>
            </a:r>
            <a:r>
              <a:rPr lang="en-US" sz="1600" dirty="0" err="1"/>
              <a:t>System.out.println</a:t>
            </a:r>
            <a:r>
              <a:rPr lang="en-US" sz="1600" dirty="0"/>
              <a:t>(</a:t>
            </a:r>
            <a:r>
              <a:rPr lang="en-US" sz="1600" dirty="0" err="1"/>
              <a:t>demo.num</a:t>
            </a:r>
            <a:r>
              <a:rPr lang="en-US" sz="1600" dirty="0"/>
              <a:t>);}}</a:t>
            </a:r>
          </a:p>
          <a:p>
            <a:pPr marL="1371600" lvl="3" indent="0">
              <a:buNone/>
            </a:pPr>
            <a:endParaRPr lang="en-US" sz="1600" dirty="0"/>
          </a:p>
        </p:txBody>
      </p:sp>
    </p:spTree>
    <p:extLst>
      <p:ext uri="{BB962C8B-B14F-4D97-AF65-F5344CB8AC3E}">
        <p14:creationId xmlns:p14="http://schemas.microsoft.com/office/powerpoint/2010/main" val="26574385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B43BDB-7EB6-6F75-31AF-48DFAE187AA6}"/>
              </a:ext>
            </a:extLst>
          </p:cNvPr>
          <p:cNvSpPr>
            <a:spLocks noGrp="1"/>
          </p:cNvSpPr>
          <p:nvPr>
            <p:ph type="title"/>
          </p:nvPr>
        </p:nvSpPr>
        <p:spPr/>
        <p:txBody>
          <a:bodyPr/>
          <a:lstStyle/>
          <a:p>
            <a:r>
              <a:rPr lang="en-US" dirty="0"/>
              <a:t>Java Data Types</a:t>
            </a:r>
          </a:p>
        </p:txBody>
      </p:sp>
      <p:sp>
        <p:nvSpPr>
          <p:cNvPr id="3" name="Content Placeholder 2">
            <a:extLst>
              <a:ext uri="{FF2B5EF4-FFF2-40B4-BE49-F238E27FC236}">
                <a16:creationId xmlns:a16="http://schemas.microsoft.com/office/drawing/2014/main" id="{E569136D-9E67-CB01-3EDB-3F4FF9C58911}"/>
              </a:ext>
            </a:extLst>
          </p:cNvPr>
          <p:cNvSpPr>
            <a:spLocks noGrp="1"/>
          </p:cNvSpPr>
          <p:nvPr>
            <p:ph idx="1"/>
          </p:nvPr>
        </p:nvSpPr>
        <p:spPr/>
        <p:txBody>
          <a:bodyPr>
            <a:normAutofit/>
          </a:bodyPr>
          <a:lstStyle/>
          <a:p>
            <a:r>
              <a:rPr lang="en-US" sz="1800" dirty="0"/>
              <a:t>Data types specifies the different size and values that can be stored in the variables.</a:t>
            </a:r>
          </a:p>
          <a:p>
            <a:r>
              <a:rPr lang="en-US" sz="1800" dirty="0"/>
              <a:t>Two different data types</a:t>
            </a:r>
          </a:p>
          <a:p>
            <a:pPr lvl="1"/>
            <a:r>
              <a:rPr lang="en-US" sz="1800" dirty="0"/>
              <a:t>Primitive Data Types</a:t>
            </a:r>
          </a:p>
          <a:p>
            <a:pPr lvl="1"/>
            <a:r>
              <a:rPr lang="en-US" sz="1800" dirty="0"/>
              <a:t>Non-primitive Data Types</a:t>
            </a:r>
          </a:p>
          <a:p>
            <a:r>
              <a:rPr lang="en-US" sz="1800" dirty="0"/>
              <a:t>Primitive Data Types are,</a:t>
            </a:r>
          </a:p>
          <a:p>
            <a:pPr lvl="1"/>
            <a:r>
              <a:rPr lang="en-US" sz="1800" dirty="0"/>
              <a:t>byte, short, int, long float, double, </a:t>
            </a:r>
            <a:r>
              <a:rPr lang="en-US" sz="1800" dirty="0" err="1"/>
              <a:t>boolean</a:t>
            </a:r>
            <a:r>
              <a:rPr lang="en-US" sz="1800" dirty="0"/>
              <a:t> and char.</a:t>
            </a:r>
          </a:p>
          <a:p>
            <a:r>
              <a:rPr lang="en-US" sz="1800" dirty="0"/>
              <a:t>Non-primitive Data Types are,</a:t>
            </a:r>
          </a:p>
          <a:p>
            <a:pPr lvl="1"/>
            <a:r>
              <a:rPr lang="en-US" sz="1800" dirty="0"/>
              <a:t>String, Arrays and Classes</a:t>
            </a:r>
          </a:p>
          <a:p>
            <a:endParaRPr lang="en-US" dirty="0"/>
          </a:p>
        </p:txBody>
      </p:sp>
    </p:spTree>
    <p:extLst>
      <p:ext uri="{BB962C8B-B14F-4D97-AF65-F5344CB8AC3E}">
        <p14:creationId xmlns:p14="http://schemas.microsoft.com/office/powerpoint/2010/main" val="143111892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758411-733D-BE56-D7E2-692B19DEC72A}"/>
              </a:ext>
            </a:extLst>
          </p:cNvPr>
          <p:cNvSpPr>
            <a:spLocks noGrp="1"/>
          </p:cNvSpPr>
          <p:nvPr>
            <p:ph type="title"/>
          </p:nvPr>
        </p:nvSpPr>
        <p:spPr/>
        <p:txBody>
          <a:bodyPr/>
          <a:lstStyle/>
          <a:p>
            <a:r>
              <a:rPr lang="en-US" dirty="0"/>
              <a:t>Collections - Java</a:t>
            </a:r>
          </a:p>
        </p:txBody>
      </p:sp>
      <p:sp>
        <p:nvSpPr>
          <p:cNvPr id="3" name="Content Placeholder 2">
            <a:extLst>
              <a:ext uri="{FF2B5EF4-FFF2-40B4-BE49-F238E27FC236}">
                <a16:creationId xmlns:a16="http://schemas.microsoft.com/office/drawing/2014/main" id="{EB7E7D84-F07C-2268-8317-11E5B94EF25A}"/>
              </a:ext>
            </a:extLst>
          </p:cNvPr>
          <p:cNvSpPr>
            <a:spLocks noGrp="1"/>
          </p:cNvSpPr>
          <p:nvPr>
            <p:ph idx="1"/>
          </p:nvPr>
        </p:nvSpPr>
        <p:spPr/>
        <p:txBody>
          <a:bodyPr/>
          <a:lstStyle/>
          <a:p>
            <a:r>
              <a:rPr lang="en-US" dirty="0"/>
              <a:t>Collection in Java is a framework that</a:t>
            </a:r>
          </a:p>
          <a:p>
            <a:pPr marL="0" indent="0">
              <a:buNone/>
            </a:pPr>
            <a:r>
              <a:rPr lang="en-US" dirty="0"/>
              <a:t>provides an architecture to store and </a:t>
            </a:r>
          </a:p>
          <a:p>
            <a:pPr marL="0" indent="0">
              <a:buNone/>
            </a:pPr>
            <a:r>
              <a:rPr lang="en-US" dirty="0"/>
              <a:t>manipulate the group </a:t>
            </a:r>
            <a:r>
              <a:rPr lang="en-US"/>
              <a:t>of Objects.</a:t>
            </a:r>
            <a:endParaRPr lang="en-US" dirty="0"/>
          </a:p>
        </p:txBody>
      </p:sp>
      <p:pic>
        <p:nvPicPr>
          <p:cNvPr id="4" name="Picture 3">
            <a:extLst>
              <a:ext uri="{FF2B5EF4-FFF2-40B4-BE49-F238E27FC236}">
                <a16:creationId xmlns:a16="http://schemas.microsoft.com/office/drawing/2014/main" id="{EDF06F82-B5F4-3366-E584-D4D4F3CF7804}"/>
              </a:ext>
            </a:extLst>
          </p:cNvPr>
          <p:cNvPicPr>
            <a:picLocks noChangeAspect="1"/>
          </p:cNvPicPr>
          <p:nvPr/>
        </p:nvPicPr>
        <p:blipFill>
          <a:blip r:embed="rId2"/>
          <a:stretch>
            <a:fillRect/>
          </a:stretch>
        </p:blipFill>
        <p:spPr>
          <a:xfrm>
            <a:off x="6557209" y="2035373"/>
            <a:ext cx="4621813" cy="3860101"/>
          </a:xfrm>
          <a:prstGeom prst="rect">
            <a:avLst/>
          </a:prstGeom>
        </p:spPr>
      </p:pic>
    </p:spTree>
    <p:extLst>
      <p:ext uri="{BB962C8B-B14F-4D97-AF65-F5344CB8AC3E}">
        <p14:creationId xmlns:p14="http://schemas.microsoft.com/office/powerpoint/2010/main" val="321572164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264B89-DD44-D7A3-D269-1BDB4842F0CF}"/>
              </a:ext>
            </a:extLst>
          </p:cNvPr>
          <p:cNvSpPr>
            <a:spLocks noGrp="1"/>
          </p:cNvSpPr>
          <p:nvPr>
            <p:ph type="title"/>
          </p:nvPr>
        </p:nvSpPr>
        <p:spPr/>
        <p:txBody>
          <a:bodyPr/>
          <a:lstStyle/>
          <a:p>
            <a:r>
              <a:rPr lang="en-US" dirty="0" err="1"/>
              <a:t>Arraylist</a:t>
            </a:r>
            <a:r>
              <a:rPr lang="en-US" dirty="0"/>
              <a:t> - Java</a:t>
            </a:r>
          </a:p>
        </p:txBody>
      </p:sp>
      <p:sp>
        <p:nvSpPr>
          <p:cNvPr id="3" name="Content Placeholder 2">
            <a:extLst>
              <a:ext uri="{FF2B5EF4-FFF2-40B4-BE49-F238E27FC236}">
                <a16:creationId xmlns:a16="http://schemas.microsoft.com/office/drawing/2014/main" id="{A52D39A2-8501-DDB5-64D6-152B48B4A953}"/>
              </a:ext>
            </a:extLst>
          </p:cNvPr>
          <p:cNvSpPr>
            <a:spLocks noGrp="1"/>
          </p:cNvSpPr>
          <p:nvPr>
            <p:ph idx="1"/>
          </p:nvPr>
        </p:nvSpPr>
        <p:spPr/>
        <p:txBody>
          <a:bodyPr/>
          <a:lstStyle/>
          <a:p>
            <a:r>
              <a:rPr lang="en-US" dirty="0"/>
              <a:t>Java </a:t>
            </a:r>
            <a:r>
              <a:rPr lang="en-US" dirty="0" err="1"/>
              <a:t>Arraylist</a:t>
            </a:r>
            <a:r>
              <a:rPr lang="en-US" dirty="0"/>
              <a:t> is a class, that stores the element/data dynamically.</a:t>
            </a:r>
          </a:p>
          <a:p>
            <a:r>
              <a:rPr lang="en-US" dirty="0"/>
              <a:t>There is no size limit, we can add or remove elements anytime.</a:t>
            </a:r>
          </a:p>
          <a:p>
            <a:r>
              <a:rPr lang="en-US" dirty="0"/>
              <a:t>It can have </a:t>
            </a:r>
            <a:r>
              <a:rPr lang="en-US" dirty="0">
                <a:solidFill>
                  <a:srgbClr val="FF0000"/>
                </a:solidFill>
              </a:rPr>
              <a:t>duplicate</a:t>
            </a:r>
            <a:r>
              <a:rPr lang="en-US" dirty="0"/>
              <a:t> elements also.</a:t>
            </a:r>
          </a:p>
          <a:p>
            <a:r>
              <a:rPr lang="en-US" dirty="0"/>
              <a:t>It allows random access, because arrays works on index basis.</a:t>
            </a:r>
          </a:p>
          <a:p>
            <a:r>
              <a:rPr lang="en-US" dirty="0"/>
              <a:t>Using </a:t>
            </a:r>
            <a:r>
              <a:rPr lang="en-US" dirty="0" err="1"/>
              <a:t>arraylist</a:t>
            </a:r>
            <a:r>
              <a:rPr lang="en-US" dirty="0"/>
              <a:t> manipulation will be slower compare the LinkedList.</a:t>
            </a:r>
          </a:p>
        </p:txBody>
      </p:sp>
      <p:pic>
        <p:nvPicPr>
          <p:cNvPr id="4" name="Picture 3">
            <a:extLst>
              <a:ext uri="{FF2B5EF4-FFF2-40B4-BE49-F238E27FC236}">
                <a16:creationId xmlns:a16="http://schemas.microsoft.com/office/drawing/2014/main" id="{14B11661-7E15-5A54-CF80-2F75AC955E6B}"/>
              </a:ext>
            </a:extLst>
          </p:cNvPr>
          <p:cNvPicPr>
            <a:picLocks noChangeAspect="1"/>
          </p:cNvPicPr>
          <p:nvPr/>
        </p:nvPicPr>
        <p:blipFill>
          <a:blip r:embed="rId2"/>
          <a:stretch>
            <a:fillRect/>
          </a:stretch>
        </p:blipFill>
        <p:spPr>
          <a:xfrm>
            <a:off x="3669632" y="4371777"/>
            <a:ext cx="6161838" cy="1805186"/>
          </a:xfrm>
          <a:prstGeom prst="rect">
            <a:avLst/>
          </a:prstGeom>
        </p:spPr>
      </p:pic>
    </p:spTree>
    <p:extLst>
      <p:ext uri="{BB962C8B-B14F-4D97-AF65-F5344CB8AC3E}">
        <p14:creationId xmlns:p14="http://schemas.microsoft.com/office/powerpoint/2010/main" val="341412816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2B03FD-6B61-6D39-5FF7-3CBA4205448C}"/>
              </a:ext>
            </a:extLst>
          </p:cNvPr>
          <p:cNvSpPr>
            <a:spLocks noGrp="1"/>
          </p:cNvSpPr>
          <p:nvPr>
            <p:ph type="title"/>
          </p:nvPr>
        </p:nvSpPr>
        <p:spPr/>
        <p:txBody>
          <a:bodyPr/>
          <a:lstStyle/>
          <a:p>
            <a:r>
              <a:rPr lang="en-US" dirty="0" err="1"/>
              <a:t>Arraylist</a:t>
            </a:r>
            <a:r>
              <a:rPr lang="en-US" dirty="0"/>
              <a:t> - Manipulation</a:t>
            </a:r>
          </a:p>
        </p:txBody>
      </p:sp>
      <p:pic>
        <p:nvPicPr>
          <p:cNvPr id="4" name="Content Placeholder 3">
            <a:extLst>
              <a:ext uri="{FF2B5EF4-FFF2-40B4-BE49-F238E27FC236}">
                <a16:creationId xmlns:a16="http://schemas.microsoft.com/office/drawing/2014/main" id="{0BC9CE70-2641-B18E-9846-CE4DE8CC64BB}"/>
              </a:ext>
            </a:extLst>
          </p:cNvPr>
          <p:cNvPicPr>
            <a:picLocks noGrp="1" noChangeAspect="1"/>
          </p:cNvPicPr>
          <p:nvPr>
            <p:ph idx="1"/>
          </p:nvPr>
        </p:nvPicPr>
        <p:blipFill>
          <a:blip r:embed="rId2"/>
          <a:stretch>
            <a:fillRect/>
          </a:stretch>
        </p:blipFill>
        <p:spPr>
          <a:xfrm>
            <a:off x="1169069" y="1568450"/>
            <a:ext cx="7543800" cy="3721100"/>
          </a:xfrm>
          <a:prstGeom prst="rect">
            <a:avLst/>
          </a:prstGeom>
        </p:spPr>
      </p:pic>
    </p:spTree>
    <p:extLst>
      <p:ext uri="{BB962C8B-B14F-4D97-AF65-F5344CB8AC3E}">
        <p14:creationId xmlns:p14="http://schemas.microsoft.com/office/powerpoint/2010/main" val="142083255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0157F3-15FC-8396-E37A-7D1382CD8FC1}"/>
              </a:ext>
            </a:extLst>
          </p:cNvPr>
          <p:cNvSpPr>
            <a:spLocks noGrp="1"/>
          </p:cNvSpPr>
          <p:nvPr>
            <p:ph type="title"/>
          </p:nvPr>
        </p:nvSpPr>
        <p:spPr/>
        <p:txBody>
          <a:bodyPr/>
          <a:lstStyle/>
          <a:p>
            <a:r>
              <a:rPr lang="en-US" dirty="0" err="1"/>
              <a:t>Linkedlist</a:t>
            </a:r>
            <a:r>
              <a:rPr lang="en-US" dirty="0"/>
              <a:t> - Java</a:t>
            </a:r>
          </a:p>
        </p:txBody>
      </p:sp>
      <p:sp>
        <p:nvSpPr>
          <p:cNvPr id="3" name="Content Placeholder 2">
            <a:extLst>
              <a:ext uri="{FF2B5EF4-FFF2-40B4-BE49-F238E27FC236}">
                <a16:creationId xmlns:a16="http://schemas.microsoft.com/office/drawing/2014/main" id="{6C089DB7-10BE-C69E-974A-3649F7140E70}"/>
              </a:ext>
            </a:extLst>
          </p:cNvPr>
          <p:cNvSpPr>
            <a:spLocks noGrp="1"/>
          </p:cNvSpPr>
          <p:nvPr>
            <p:ph idx="1"/>
          </p:nvPr>
        </p:nvSpPr>
        <p:spPr/>
        <p:txBody>
          <a:bodyPr/>
          <a:lstStyle/>
          <a:p>
            <a:r>
              <a:rPr lang="en-US" dirty="0"/>
              <a:t>Java linked list class uses a doubly linked list to store the elements.</a:t>
            </a:r>
          </a:p>
          <a:p>
            <a:pPr lvl="1"/>
            <a:r>
              <a:rPr lang="en-US" dirty="0"/>
              <a:t>Java linked list class can have duplicate data.</a:t>
            </a:r>
          </a:p>
          <a:p>
            <a:pPr lvl="1"/>
            <a:r>
              <a:rPr lang="en-US" dirty="0"/>
              <a:t>It maintains the insertion order.</a:t>
            </a:r>
          </a:p>
          <a:p>
            <a:pPr lvl="1"/>
            <a:r>
              <a:rPr lang="en-US" dirty="0"/>
              <a:t>It non-synchronized.</a:t>
            </a:r>
          </a:p>
          <a:p>
            <a:pPr lvl="1"/>
            <a:r>
              <a:rPr lang="en-US" dirty="0"/>
              <a:t>Manipulation is fast because no shifting needs to occur.</a:t>
            </a:r>
          </a:p>
          <a:p>
            <a:pPr lvl="1"/>
            <a:endParaRPr lang="en-US" dirty="0"/>
          </a:p>
          <a:p>
            <a:pPr lvl="1"/>
            <a:endParaRPr lang="en-US" dirty="0"/>
          </a:p>
        </p:txBody>
      </p:sp>
      <p:pic>
        <p:nvPicPr>
          <p:cNvPr id="4" name="Picture 3">
            <a:extLst>
              <a:ext uri="{FF2B5EF4-FFF2-40B4-BE49-F238E27FC236}">
                <a16:creationId xmlns:a16="http://schemas.microsoft.com/office/drawing/2014/main" id="{9A6F7504-1661-6C66-CA46-6858A857B124}"/>
              </a:ext>
            </a:extLst>
          </p:cNvPr>
          <p:cNvPicPr>
            <a:picLocks noChangeAspect="1"/>
          </p:cNvPicPr>
          <p:nvPr/>
        </p:nvPicPr>
        <p:blipFill>
          <a:blip r:embed="rId2"/>
          <a:stretch>
            <a:fillRect/>
          </a:stretch>
        </p:blipFill>
        <p:spPr>
          <a:xfrm>
            <a:off x="2084137" y="4362115"/>
            <a:ext cx="7061200" cy="1117600"/>
          </a:xfrm>
          <a:prstGeom prst="rect">
            <a:avLst/>
          </a:prstGeom>
        </p:spPr>
      </p:pic>
    </p:spTree>
    <p:extLst>
      <p:ext uri="{BB962C8B-B14F-4D97-AF65-F5344CB8AC3E}">
        <p14:creationId xmlns:p14="http://schemas.microsoft.com/office/powerpoint/2010/main" val="217857196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AA340D-5AFB-F4E5-9D67-6DE9400F8755}"/>
              </a:ext>
            </a:extLst>
          </p:cNvPr>
          <p:cNvSpPr>
            <a:spLocks noGrp="1"/>
          </p:cNvSpPr>
          <p:nvPr>
            <p:ph type="title"/>
          </p:nvPr>
        </p:nvSpPr>
        <p:spPr/>
        <p:txBody>
          <a:bodyPr/>
          <a:lstStyle/>
          <a:p>
            <a:r>
              <a:rPr lang="en-US" dirty="0"/>
              <a:t>Linked list - manipulation</a:t>
            </a:r>
          </a:p>
        </p:txBody>
      </p:sp>
      <p:pic>
        <p:nvPicPr>
          <p:cNvPr id="4" name="Content Placeholder 3">
            <a:extLst>
              <a:ext uri="{FF2B5EF4-FFF2-40B4-BE49-F238E27FC236}">
                <a16:creationId xmlns:a16="http://schemas.microsoft.com/office/drawing/2014/main" id="{6AE0C835-CB7A-D252-D246-3E75131837A7}"/>
              </a:ext>
            </a:extLst>
          </p:cNvPr>
          <p:cNvPicPr>
            <a:picLocks noGrp="1" noChangeAspect="1"/>
          </p:cNvPicPr>
          <p:nvPr>
            <p:ph idx="1"/>
          </p:nvPr>
        </p:nvPicPr>
        <p:blipFill>
          <a:blip r:embed="rId2"/>
          <a:stretch>
            <a:fillRect/>
          </a:stretch>
        </p:blipFill>
        <p:spPr>
          <a:xfrm>
            <a:off x="563717" y="1876926"/>
            <a:ext cx="5532283" cy="3731507"/>
          </a:xfrm>
          <a:prstGeom prst="rect">
            <a:avLst/>
          </a:prstGeom>
        </p:spPr>
      </p:pic>
      <p:pic>
        <p:nvPicPr>
          <p:cNvPr id="6" name="Picture 5">
            <a:extLst>
              <a:ext uri="{FF2B5EF4-FFF2-40B4-BE49-F238E27FC236}">
                <a16:creationId xmlns:a16="http://schemas.microsoft.com/office/drawing/2014/main" id="{DA6AEF6A-3182-E7EE-1A84-D1FC8DFB40A6}"/>
              </a:ext>
            </a:extLst>
          </p:cNvPr>
          <p:cNvPicPr>
            <a:picLocks noChangeAspect="1"/>
          </p:cNvPicPr>
          <p:nvPr/>
        </p:nvPicPr>
        <p:blipFill>
          <a:blip r:embed="rId3"/>
          <a:stretch>
            <a:fillRect/>
          </a:stretch>
        </p:blipFill>
        <p:spPr>
          <a:xfrm>
            <a:off x="6096000" y="2039279"/>
            <a:ext cx="5429249" cy="3554866"/>
          </a:xfrm>
          <a:prstGeom prst="rect">
            <a:avLst/>
          </a:prstGeom>
        </p:spPr>
      </p:pic>
    </p:spTree>
    <p:extLst>
      <p:ext uri="{BB962C8B-B14F-4D97-AF65-F5344CB8AC3E}">
        <p14:creationId xmlns:p14="http://schemas.microsoft.com/office/powerpoint/2010/main" val="3856228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24FE68-690C-26C0-1314-23F2D0C26D3F}"/>
              </a:ext>
            </a:extLst>
          </p:cNvPr>
          <p:cNvSpPr>
            <a:spLocks noGrp="1"/>
          </p:cNvSpPr>
          <p:nvPr>
            <p:ph type="title"/>
          </p:nvPr>
        </p:nvSpPr>
        <p:spPr/>
        <p:txBody>
          <a:bodyPr/>
          <a:lstStyle/>
          <a:p>
            <a:r>
              <a:rPr lang="en-US" dirty="0"/>
              <a:t>OOP’s Concepts</a:t>
            </a:r>
          </a:p>
        </p:txBody>
      </p:sp>
      <p:sp>
        <p:nvSpPr>
          <p:cNvPr id="3" name="Content Placeholder 2">
            <a:extLst>
              <a:ext uri="{FF2B5EF4-FFF2-40B4-BE49-F238E27FC236}">
                <a16:creationId xmlns:a16="http://schemas.microsoft.com/office/drawing/2014/main" id="{5E06CBE8-BA44-73F7-7187-5F130ACDCCEE}"/>
              </a:ext>
            </a:extLst>
          </p:cNvPr>
          <p:cNvSpPr>
            <a:spLocks noGrp="1"/>
          </p:cNvSpPr>
          <p:nvPr>
            <p:ph idx="1"/>
          </p:nvPr>
        </p:nvSpPr>
        <p:spPr/>
        <p:txBody>
          <a:bodyPr/>
          <a:lstStyle/>
          <a:p>
            <a:r>
              <a:rPr lang="en-US" dirty="0"/>
              <a:t>object</a:t>
            </a:r>
          </a:p>
          <a:p>
            <a:r>
              <a:rPr lang="en-US" dirty="0"/>
              <a:t>class</a:t>
            </a:r>
          </a:p>
          <a:p>
            <a:r>
              <a:rPr lang="en-US" dirty="0"/>
              <a:t>abstraction</a:t>
            </a:r>
          </a:p>
          <a:p>
            <a:r>
              <a:rPr lang="en-US" dirty="0"/>
              <a:t>encapsulation</a:t>
            </a:r>
          </a:p>
          <a:p>
            <a:r>
              <a:rPr lang="en-US" dirty="0"/>
              <a:t>inheritance</a:t>
            </a:r>
          </a:p>
          <a:p>
            <a:r>
              <a:rPr lang="en-US" dirty="0"/>
              <a:t>polymorphism</a:t>
            </a:r>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15578715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98F8D4-FD01-F341-AE80-18FB49B11766}"/>
              </a:ext>
            </a:extLst>
          </p:cNvPr>
          <p:cNvSpPr>
            <a:spLocks noGrp="1"/>
          </p:cNvSpPr>
          <p:nvPr>
            <p:ph type="title"/>
          </p:nvPr>
        </p:nvSpPr>
        <p:spPr/>
        <p:txBody>
          <a:bodyPr/>
          <a:lstStyle/>
          <a:p>
            <a:r>
              <a:rPr lang="en-US" dirty="0"/>
              <a:t>Vector - Java</a:t>
            </a:r>
          </a:p>
        </p:txBody>
      </p:sp>
      <p:pic>
        <p:nvPicPr>
          <p:cNvPr id="4" name="Content Placeholder 3">
            <a:extLst>
              <a:ext uri="{FF2B5EF4-FFF2-40B4-BE49-F238E27FC236}">
                <a16:creationId xmlns:a16="http://schemas.microsoft.com/office/drawing/2014/main" id="{7D9D344C-E0AB-7723-4172-5E3653ECE823}"/>
              </a:ext>
            </a:extLst>
          </p:cNvPr>
          <p:cNvPicPr>
            <a:picLocks noGrp="1" noChangeAspect="1"/>
          </p:cNvPicPr>
          <p:nvPr>
            <p:ph idx="1"/>
          </p:nvPr>
        </p:nvPicPr>
        <p:blipFill>
          <a:blip r:embed="rId2"/>
          <a:stretch>
            <a:fillRect/>
          </a:stretch>
        </p:blipFill>
        <p:spPr>
          <a:xfrm>
            <a:off x="4508165" y="2368675"/>
            <a:ext cx="6159500" cy="3289300"/>
          </a:xfrm>
          <a:prstGeom prst="rect">
            <a:avLst/>
          </a:prstGeom>
        </p:spPr>
      </p:pic>
      <p:sp>
        <p:nvSpPr>
          <p:cNvPr id="7" name="TextBox 6">
            <a:extLst>
              <a:ext uri="{FF2B5EF4-FFF2-40B4-BE49-F238E27FC236}">
                <a16:creationId xmlns:a16="http://schemas.microsoft.com/office/drawing/2014/main" id="{BB082DED-0F9A-3FD7-254B-183EAAC7025F}"/>
              </a:ext>
            </a:extLst>
          </p:cNvPr>
          <p:cNvSpPr txBox="1"/>
          <p:nvPr/>
        </p:nvSpPr>
        <p:spPr>
          <a:xfrm>
            <a:off x="493295" y="2368675"/>
            <a:ext cx="3873304" cy="1200329"/>
          </a:xfrm>
          <a:prstGeom prst="rect">
            <a:avLst/>
          </a:prstGeom>
          <a:noFill/>
        </p:spPr>
        <p:txBody>
          <a:bodyPr wrap="none" rtlCol="0">
            <a:spAutoFit/>
          </a:bodyPr>
          <a:lstStyle/>
          <a:p>
            <a:r>
              <a:rPr lang="en-IN" b="1" i="0" dirty="0">
                <a:solidFill>
                  <a:srgbClr val="333333"/>
                </a:solidFill>
                <a:effectLst/>
                <a:latin typeface="inter-bold"/>
              </a:rPr>
              <a:t>Vector</a:t>
            </a:r>
            <a:r>
              <a:rPr lang="en-IN" b="0" i="0" dirty="0">
                <a:solidFill>
                  <a:srgbClr val="333333"/>
                </a:solidFill>
                <a:effectLst/>
                <a:latin typeface="inter-regular"/>
              </a:rPr>
              <a:t> is like the </a:t>
            </a:r>
            <a:r>
              <a:rPr lang="en-IN" b="0" i="1" dirty="0">
                <a:solidFill>
                  <a:srgbClr val="333333"/>
                </a:solidFill>
                <a:effectLst/>
                <a:latin typeface="inter-regular"/>
              </a:rPr>
              <a:t>dynamic array</a:t>
            </a:r>
            <a:r>
              <a:rPr lang="en-IN" b="0" i="0" dirty="0">
                <a:solidFill>
                  <a:srgbClr val="333333"/>
                </a:solidFill>
                <a:effectLst/>
                <a:latin typeface="inter-regular"/>
              </a:rPr>
              <a:t> which </a:t>
            </a:r>
          </a:p>
          <a:p>
            <a:r>
              <a:rPr lang="en-IN" b="0" i="0" dirty="0">
                <a:solidFill>
                  <a:srgbClr val="333333"/>
                </a:solidFill>
                <a:effectLst/>
                <a:latin typeface="inter-regular"/>
              </a:rPr>
              <a:t>can grow or shrink its size. </a:t>
            </a:r>
          </a:p>
          <a:p>
            <a:r>
              <a:rPr lang="en-IN" b="0" i="0" dirty="0">
                <a:solidFill>
                  <a:srgbClr val="333333"/>
                </a:solidFill>
                <a:effectLst/>
                <a:latin typeface="inter-regular"/>
              </a:rPr>
              <a:t>Unlike array, we can store n-number of </a:t>
            </a:r>
          </a:p>
          <a:p>
            <a:r>
              <a:rPr lang="en-IN" b="0" i="0" dirty="0">
                <a:solidFill>
                  <a:srgbClr val="333333"/>
                </a:solidFill>
                <a:effectLst/>
                <a:latin typeface="inter-regular"/>
              </a:rPr>
              <a:t>elements in it as there is no size limit</a:t>
            </a:r>
            <a:endParaRPr lang="en-US" dirty="0"/>
          </a:p>
        </p:txBody>
      </p:sp>
    </p:spTree>
    <p:extLst>
      <p:ext uri="{BB962C8B-B14F-4D97-AF65-F5344CB8AC3E}">
        <p14:creationId xmlns:p14="http://schemas.microsoft.com/office/powerpoint/2010/main" val="403857408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4B5828-97E9-E11C-5BF7-31FFA81EBD2F}"/>
              </a:ext>
            </a:extLst>
          </p:cNvPr>
          <p:cNvSpPr>
            <a:spLocks noGrp="1"/>
          </p:cNvSpPr>
          <p:nvPr>
            <p:ph type="title"/>
          </p:nvPr>
        </p:nvSpPr>
        <p:spPr/>
        <p:txBody>
          <a:bodyPr/>
          <a:lstStyle/>
          <a:p>
            <a:r>
              <a:rPr lang="en-US" dirty="0"/>
              <a:t>Stack - Java</a:t>
            </a:r>
          </a:p>
        </p:txBody>
      </p:sp>
      <p:pic>
        <p:nvPicPr>
          <p:cNvPr id="4" name="Content Placeholder 3">
            <a:extLst>
              <a:ext uri="{FF2B5EF4-FFF2-40B4-BE49-F238E27FC236}">
                <a16:creationId xmlns:a16="http://schemas.microsoft.com/office/drawing/2014/main" id="{573289C9-7BFF-4D57-A3FB-0E43879632CA}"/>
              </a:ext>
            </a:extLst>
          </p:cNvPr>
          <p:cNvPicPr>
            <a:picLocks noGrp="1" noChangeAspect="1"/>
          </p:cNvPicPr>
          <p:nvPr>
            <p:ph idx="1"/>
          </p:nvPr>
        </p:nvPicPr>
        <p:blipFill>
          <a:blip r:embed="rId2"/>
          <a:stretch>
            <a:fillRect/>
          </a:stretch>
        </p:blipFill>
        <p:spPr>
          <a:xfrm>
            <a:off x="4126832" y="2040059"/>
            <a:ext cx="4747422" cy="3800020"/>
          </a:xfrm>
          <a:prstGeom prst="rect">
            <a:avLst/>
          </a:prstGeom>
        </p:spPr>
      </p:pic>
      <p:sp>
        <p:nvSpPr>
          <p:cNvPr id="5" name="TextBox 4">
            <a:extLst>
              <a:ext uri="{FF2B5EF4-FFF2-40B4-BE49-F238E27FC236}">
                <a16:creationId xmlns:a16="http://schemas.microsoft.com/office/drawing/2014/main" id="{2071EC06-928C-D250-3629-A608499CF485}"/>
              </a:ext>
            </a:extLst>
          </p:cNvPr>
          <p:cNvSpPr txBox="1"/>
          <p:nvPr/>
        </p:nvSpPr>
        <p:spPr>
          <a:xfrm>
            <a:off x="838200" y="2707105"/>
            <a:ext cx="4337021" cy="923330"/>
          </a:xfrm>
          <a:prstGeom prst="rect">
            <a:avLst/>
          </a:prstGeom>
          <a:noFill/>
        </p:spPr>
        <p:txBody>
          <a:bodyPr wrap="none" rtlCol="0">
            <a:spAutoFit/>
          </a:bodyPr>
          <a:lstStyle/>
          <a:p>
            <a:r>
              <a:rPr lang="en-US" dirty="0"/>
              <a:t>Stack is the linear data structure that is used</a:t>
            </a:r>
          </a:p>
          <a:p>
            <a:r>
              <a:rPr lang="en-US" dirty="0"/>
              <a:t>to store collection of objects.</a:t>
            </a:r>
          </a:p>
          <a:p>
            <a:r>
              <a:rPr lang="en-US" dirty="0"/>
              <a:t>It is based on LIFO[Last-IN-FIRST-OUT].</a:t>
            </a:r>
          </a:p>
        </p:txBody>
      </p:sp>
    </p:spTree>
    <p:extLst>
      <p:ext uri="{BB962C8B-B14F-4D97-AF65-F5344CB8AC3E}">
        <p14:creationId xmlns:p14="http://schemas.microsoft.com/office/powerpoint/2010/main" val="359286370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2C89F9-E15B-0461-C5D7-2439523EAEC0}"/>
              </a:ext>
            </a:extLst>
          </p:cNvPr>
          <p:cNvSpPr>
            <a:spLocks noGrp="1"/>
          </p:cNvSpPr>
          <p:nvPr>
            <p:ph type="title"/>
          </p:nvPr>
        </p:nvSpPr>
        <p:spPr/>
        <p:txBody>
          <a:bodyPr/>
          <a:lstStyle/>
          <a:p>
            <a:r>
              <a:rPr lang="en-US" dirty="0"/>
              <a:t>Set – </a:t>
            </a:r>
            <a:r>
              <a:rPr lang="en-US" dirty="0" err="1"/>
              <a:t>Hashset</a:t>
            </a:r>
            <a:r>
              <a:rPr lang="en-US" dirty="0"/>
              <a:t>/</a:t>
            </a:r>
            <a:r>
              <a:rPr lang="en-US" dirty="0" err="1"/>
              <a:t>LinkedHashSet</a:t>
            </a:r>
            <a:r>
              <a:rPr lang="en-US" dirty="0"/>
              <a:t>/</a:t>
            </a:r>
            <a:r>
              <a:rPr lang="en-US" dirty="0" err="1"/>
              <a:t>TreeSet</a:t>
            </a:r>
            <a:endParaRPr lang="en-US" dirty="0"/>
          </a:p>
        </p:txBody>
      </p:sp>
      <p:graphicFrame>
        <p:nvGraphicFramePr>
          <p:cNvPr id="7" name="Table 7">
            <a:extLst>
              <a:ext uri="{FF2B5EF4-FFF2-40B4-BE49-F238E27FC236}">
                <a16:creationId xmlns:a16="http://schemas.microsoft.com/office/drawing/2014/main" id="{022B7468-15A6-27EA-E5F5-FE8B5BB75245}"/>
              </a:ext>
            </a:extLst>
          </p:cNvPr>
          <p:cNvGraphicFramePr>
            <a:graphicFrameLocks noGrp="1"/>
          </p:cNvGraphicFramePr>
          <p:nvPr>
            <p:ph idx="1"/>
            <p:extLst>
              <p:ext uri="{D42A27DB-BD31-4B8C-83A1-F6EECF244321}">
                <p14:modId xmlns:p14="http://schemas.microsoft.com/office/powerpoint/2010/main" val="2084844103"/>
              </p:ext>
            </p:extLst>
          </p:nvPr>
        </p:nvGraphicFramePr>
        <p:xfrm>
          <a:off x="838200" y="1825625"/>
          <a:ext cx="10515600" cy="421132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794882461"/>
                    </a:ext>
                  </a:extLst>
                </a:gridCol>
                <a:gridCol w="2628900">
                  <a:extLst>
                    <a:ext uri="{9D8B030D-6E8A-4147-A177-3AD203B41FA5}">
                      <a16:colId xmlns:a16="http://schemas.microsoft.com/office/drawing/2014/main" val="4275738268"/>
                    </a:ext>
                  </a:extLst>
                </a:gridCol>
                <a:gridCol w="2628900">
                  <a:extLst>
                    <a:ext uri="{9D8B030D-6E8A-4147-A177-3AD203B41FA5}">
                      <a16:colId xmlns:a16="http://schemas.microsoft.com/office/drawing/2014/main" val="1466634404"/>
                    </a:ext>
                  </a:extLst>
                </a:gridCol>
                <a:gridCol w="2628900">
                  <a:extLst>
                    <a:ext uri="{9D8B030D-6E8A-4147-A177-3AD203B41FA5}">
                      <a16:colId xmlns:a16="http://schemas.microsoft.com/office/drawing/2014/main" val="918369151"/>
                    </a:ext>
                  </a:extLst>
                </a:gridCol>
              </a:tblGrid>
              <a:tr h="370840">
                <a:tc>
                  <a:txBody>
                    <a:bodyPr/>
                    <a:lstStyle/>
                    <a:p>
                      <a:endParaRPr lang="en-US"/>
                    </a:p>
                  </a:txBody>
                  <a:tcPr/>
                </a:tc>
                <a:tc>
                  <a:txBody>
                    <a:bodyPr/>
                    <a:lstStyle/>
                    <a:p>
                      <a:r>
                        <a:rPr lang="en-US" dirty="0" err="1"/>
                        <a:t>Hashset</a:t>
                      </a:r>
                      <a:endParaRPr lang="en-US" dirty="0"/>
                    </a:p>
                  </a:txBody>
                  <a:tcPr/>
                </a:tc>
                <a:tc>
                  <a:txBody>
                    <a:bodyPr/>
                    <a:lstStyle/>
                    <a:p>
                      <a:r>
                        <a:rPr lang="en-US" dirty="0" err="1"/>
                        <a:t>LinkedHashSet</a:t>
                      </a:r>
                      <a:endParaRPr lang="en-US" dirty="0"/>
                    </a:p>
                  </a:txBody>
                  <a:tcPr/>
                </a:tc>
                <a:tc>
                  <a:txBody>
                    <a:bodyPr/>
                    <a:lstStyle/>
                    <a:p>
                      <a:r>
                        <a:rPr lang="en-US" dirty="0" err="1"/>
                        <a:t>TreeSet</a:t>
                      </a:r>
                      <a:endParaRPr lang="en-US" dirty="0"/>
                    </a:p>
                  </a:txBody>
                  <a:tcPr/>
                </a:tc>
                <a:extLst>
                  <a:ext uri="{0D108BD9-81ED-4DB2-BD59-A6C34878D82A}">
                    <a16:rowId xmlns:a16="http://schemas.microsoft.com/office/drawing/2014/main" val="1311836692"/>
                  </a:ext>
                </a:extLst>
              </a:tr>
              <a:tr h="370840">
                <a:tc>
                  <a:txBody>
                    <a:bodyPr/>
                    <a:lstStyle/>
                    <a:p>
                      <a:r>
                        <a:rPr lang="en-US" dirty="0"/>
                        <a:t>Internal Working</a:t>
                      </a:r>
                    </a:p>
                  </a:txBody>
                  <a:tcPr/>
                </a:tc>
                <a:tc>
                  <a:txBody>
                    <a:bodyPr/>
                    <a:lstStyle/>
                    <a:p>
                      <a:r>
                        <a:rPr lang="en-IN" sz="1800" b="0" i="0" kern="1200" dirty="0">
                          <a:solidFill>
                            <a:schemeClr val="dk1"/>
                          </a:solidFill>
                          <a:effectLst/>
                          <a:latin typeface="+mn-lt"/>
                          <a:ea typeface="+mn-ea"/>
                          <a:cs typeface="+mn-cs"/>
                        </a:rPr>
                        <a:t>HashSet internally uses HashMap for storing objects</a:t>
                      </a:r>
                      <a:endParaRPr lang="en-US" dirty="0"/>
                    </a:p>
                  </a:txBody>
                  <a:tcPr/>
                </a:tc>
                <a:tc>
                  <a:txBody>
                    <a:bodyPr/>
                    <a:lstStyle/>
                    <a:p>
                      <a:r>
                        <a:rPr lang="en-IN" sz="1800" b="0" i="0" kern="1200" dirty="0" err="1">
                          <a:solidFill>
                            <a:schemeClr val="dk1"/>
                          </a:solidFill>
                          <a:effectLst/>
                          <a:latin typeface="+mn-lt"/>
                          <a:ea typeface="+mn-ea"/>
                          <a:cs typeface="+mn-cs"/>
                        </a:rPr>
                        <a:t>LinkedHashSet</a:t>
                      </a:r>
                      <a:r>
                        <a:rPr lang="en-IN" sz="1800" b="0" i="0" kern="1200" dirty="0">
                          <a:solidFill>
                            <a:schemeClr val="dk1"/>
                          </a:solidFill>
                          <a:effectLst/>
                          <a:latin typeface="+mn-lt"/>
                          <a:ea typeface="+mn-ea"/>
                          <a:cs typeface="+mn-cs"/>
                        </a:rPr>
                        <a:t> uses </a:t>
                      </a:r>
                      <a:r>
                        <a:rPr lang="en-IN" sz="1800" b="0" i="0" kern="1200" dirty="0" err="1">
                          <a:solidFill>
                            <a:schemeClr val="dk1"/>
                          </a:solidFill>
                          <a:effectLst/>
                          <a:latin typeface="+mn-lt"/>
                          <a:ea typeface="+mn-ea"/>
                          <a:cs typeface="+mn-cs"/>
                        </a:rPr>
                        <a:t>LinkedHashMap</a:t>
                      </a:r>
                      <a:r>
                        <a:rPr lang="en-IN" sz="1800" b="0" i="0" kern="1200" dirty="0">
                          <a:solidFill>
                            <a:schemeClr val="dk1"/>
                          </a:solidFill>
                          <a:effectLst/>
                          <a:latin typeface="+mn-lt"/>
                          <a:ea typeface="+mn-ea"/>
                          <a:cs typeface="+mn-cs"/>
                        </a:rPr>
                        <a:t> internally to store objects</a:t>
                      </a:r>
                      <a:endParaRPr lang="en-US" dirty="0"/>
                    </a:p>
                  </a:txBody>
                  <a:tcPr/>
                </a:tc>
                <a:tc>
                  <a:txBody>
                    <a:bodyPr/>
                    <a:lstStyle/>
                    <a:p>
                      <a:r>
                        <a:rPr lang="en-IN" sz="1800" b="0" i="0" kern="1200" dirty="0" err="1">
                          <a:solidFill>
                            <a:schemeClr val="dk1"/>
                          </a:solidFill>
                          <a:effectLst/>
                          <a:latin typeface="+mn-lt"/>
                          <a:ea typeface="+mn-ea"/>
                          <a:cs typeface="+mn-cs"/>
                        </a:rPr>
                        <a:t>TreeSet</a:t>
                      </a:r>
                      <a:r>
                        <a:rPr lang="en-IN" sz="1800" b="0" i="0" kern="1200" dirty="0">
                          <a:solidFill>
                            <a:schemeClr val="dk1"/>
                          </a:solidFill>
                          <a:effectLst/>
                          <a:latin typeface="+mn-lt"/>
                          <a:ea typeface="+mn-ea"/>
                          <a:cs typeface="+mn-cs"/>
                        </a:rPr>
                        <a:t> uses </a:t>
                      </a:r>
                      <a:r>
                        <a:rPr lang="en-IN" sz="1800" b="0" i="0" kern="1200" dirty="0" err="1">
                          <a:solidFill>
                            <a:schemeClr val="dk1"/>
                          </a:solidFill>
                          <a:effectLst/>
                          <a:latin typeface="+mn-lt"/>
                          <a:ea typeface="+mn-ea"/>
                          <a:cs typeface="+mn-cs"/>
                        </a:rPr>
                        <a:t>TreeMap</a:t>
                      </a:r>
                      <a:r>
                        <a:rPr lang="en-IN" sz="1800" b="0" i="0" kern="1200" dirty="0">
                          <a:solidFill>
                            <a:schemeClr val="dk1"/>
                          </a:solidFill>
                          <a:effectLst/>
                          <a:latin typeface="+mn-lt"/>
                          <a:ea typeface="+mn-ea"/>
                          <a:cs typeface="+mn-cs"/>
                        </a:rPr>
                        <a:t> internally to store objects</a:t>
                      </a:r>
                      <a:endParaRPr lang="en-US" dirty="0"/>
                    </a:p>
                  </a:txBody>
                  <a:tcPr/>
                </a:tc>
                <a:extLst>
                  <a:ext uri="{0D108BD9-81ED-4DB2-BD59-A6C34878D82A}">
                    <a16:rowId xmlns:a16="http://schemas.microsoft.com/office/drawing/2014/main" val="1189108168"/>
                  </a:ext>
                </a:extLst>
              </a:tr>
              <a:tr h="370840">
                <a:tc>
                  <a:txBody>
                    <a:bodyPr/>
                    <a:lstStyle/>
                    <a:p>
                      <a:r>
                        <a:rPr lang="en-US" dirty="0"/>
                        <a:t>When to use</a:t>
                      </a:r>
                    </a:p>
                  </a:txBody>
                  <a:tcPr/>
                </a:tc>
                <a:tc>
                  <a:txBody>
                    <a:bodyPr/>
                    <a:lstStyle/>
                    <a:p>
                      <a:r>
                        <a:rPr lang="en-IN" sz="1800" b="0" i="0" kern="1200" dirty="0">
                          <a:solidFill>
                            <a:schemeClr val="dk1"/>
                          </a:solidFill>
                          <a:effectLst/>
                          <a:latin typeface="+mn-lt"/>
                          <a:ea typeface="+mn-ea"/>
                          <a:cs typeface="+mn-cs"/>
                        </a:rPr>
                        <a:t>If you don’t want to maintain insertion order but want to store unique objects</a:t>
                      </a:r>
                      <a:endParaRPr lang="en-US" dirty="0"/>
                    </a:p>
                  </a:txBody>
                  <a:tcPr/>
                </a:tc>
                <a:tc>
                  <a:txBody>
                    <a:bodyPr/>
                    <a:lstStyle/>
                    <a:p>
                      <a:r>
                        <a:rPr lang="en-IN" sz="1800" b="0" i="0" kern="1200" dirty="0">
                          <a:solidFill>
                            <a:schemeClr val="dk1"/>
                          </a:solidFill>
                          <a:effectLst/>
                          <a:latin typeface="+mn-lt"/>
                          <a:ea typeface="+mn-ea"/>
                          <a:cs typeface="+mn-cs"/>
                        </a:rPr>
                        <a:t>If you want to maintain the insertion order of elements then you can use </a:t>
                      </a:r>
                      <a:r>
                        <a:rPr lang="en-IN" sz="1800" b="0" i="0" kern="1200" dirty="0" err="1">
                          <a:solidFill>
                            <a:schemeClr val="dk1"/>
                          </a:solidFill>
                          <a:effectLst/>
                          <a:latin typeface="+mn-lt"/>
                          <a:ea typeface="+mn-ea"/>
                          <a:cs typeface="+mn-cs"/>
                        </a:rPr>
                        <a:t>LinkedHashSet</a:t>
                      </a:r>
                      <a:endParaRPr lang="en-US" dirty="0"/>
                    </a:p>
                  </a:txBody>
                  <a:tcPr/>
                </a:tc>
                <a:tc>
                  <a:txBody>
                    <a:bodyPr/>
                    <a:lstStyle/>
                    <a:p>
                      <a:r>
                        <a:rPr lang="en-IN" sz="1800" b="0" i="0" kern="1200" dirty="0">
                          <a:solidFill>
                            <a:schemeClr val="dk1"/>
                          </a:solidFill>
                          <a:effectLst/>
                          <a:latin typeface="+mn-lt"/>
                          <a:ea typeface="+mn-ea"/>
                          <a:cs typeface="+mn-cs"/>
                        </a:rPr>
                        <a:t>If you want to sort the elements according to some Comparator then use </a:t>
                      </a:r>
                      <a:r>
                        <a:rPr lang="en-IN" sz="1800" b="0" i="0" kern="1200" dirty="0" err="1">
                          <a:solidFill>
                            <a:schemeClr val="dk1"/>
                          </a:solidFill>
                          <a:effectLst/>
                          <a:latin typeface="+mn-lt"/>
                          <a:ea typeface="+mn-ea"/>
                          <a:cs typeface="+mn-cs"/>
                        </a:rPr>
                        <a:t>TreeSet</a:t>
                      </a:r>
                      <a:endParaRPr lang="en-US" dirty="0"/>
                    </a:p>
                  </a:txBody>
                  <a:tcPr/>
                </a:tc>
                <a:extLst>
                  <a:ext uri="{0D108BD9-81ED-4DB2-BD59-A6C34878D82A}">
                    <a16:rowId xmlns:a16="http://schemas.microsoft.com/office/drawing/2014/main" val="1721464639"/>
                  </a:ext>
                </a:extLst>
              </a:tr>
              <a:tr h="370840">
                <a:tc>
                  <a:txBody>
                    <a:bodyPr/>
                    <a:lstStyle/>
                    <a:p>
                      <a:r>
                        <a:rPr lang="en-US" dirty="0"/>
                        <a:t>Order</a:t>
                      </a:r>
                    </a:p>
                  </a:txBody>
                  <a:tcPr/>
                </a:tc>
                <a:tc>
                  <a:txBody>
                    <a:bodyPr/>
                    <a:lstStyle/>
                    <a:p>
                      <a:r>
                        <a:rPr lang="en-IN" sz="1800" b="0" i="0" kern="1200" dirty="0">
                          <a:solidFill>
                            <a:schemeClr val="dk1"/>
                          </a:solidFill>
                          <a:effectLst/>
                          <a:latin typeface="+mn-lt"/>
                          <a:ea typeface="+mn-ea"/>
                          <a:cs typeface="+mn-cs"/>
                        </a:rPr>
                        <a:t>HashSet does not maintain insertion order</a:t>
                      </a:r>
                      <a:endParaRPr lang="en-US" dirty="0"/>
                    </a:p>
                  </a:txBody>
                  <a:tcPr/>
                </a:tc>
                <a:tc>
                  <a:txBody>
                    <a:bodyPr/>
                    <a:lstStyle/>
                    <a:p>
                      <a:r>
                        <a:rPr lang="en-IN" sz="1800" b="0" i="0" kern="1200" dirty="0" err="1">
                          <a:solidFill>
                            <a:schemeClr val="dk1"/>
                          </a:solidFill>
                          <a:effectLst/>
                          <a:latin typeface="+mn-lt"/>
                          <a:ea typeface="+mn-ea"/>
                          <a:cs typeface="+mn-cs"/>
                        </a:rPr>
                        <a:t>LinkedHashSet</a:t>
                      </a:r>
                      <a:r>
                        <a:rPr lang="en-IN" sz="1800" b="0" i="0" kern="1200" dirty="0">
                          <a:solidFill>
                            <a:schemeClr val="dk1"/>
                          </a:solidFill>
                          <a:effectLst/>
                          <a:latin typeface="+mn-lt"/>
                          <a:ea typeface="+mn-ea"/>
                          <a:cs typeface="+mn-cs"/>
                        </a:rPr>
                        <a:t> maintains the insertion order of objects</a:t>
                      </a:r>
                      <a:endParaRPr lang="en-US" dirty="0"/>
                    </a:p>
                  </a:txBody>
                  <a:tcPr/>
                </a:tc>
                <a:tc>
                  <a:txBody>
                    <a:bodyPr/>
                    <a:lstStyle/>
                    <a:p>
                      <a:r>
                        <a:rPr lang="en-IN" sz="1800" b="0" i="0" kern="1200" dirty="0">
                          <a:solidFill>
                            <a:schemeClr val="dk1"/>
                          </a:solidFill>
                          <a:effectLst/>
                          <a:latin typeface="+mn-lt"/>
                          <a:ea typeface="+mn-ea"/>
                          <a:cs typeface="+mn-cs"/>
                        </a:rPr>
                        <a:t>While </a:t>
                      </a:r>
                      <a:r>
                        <a:rPr lang="en-IN" sz="1800" b="0" i="0" kern="1200" dirty="0" err="1">
                          <a:solidFill>
                            <a:schemeClr val="dk1"/>
                          </a:solidFill>
                          <a:effectLst/>
                          <a:latin typeface="+mn-lt"/>
                          <a:ea typeface="+mn-ea"/>
                          <a:cs typeface="+mn-cs"/>
                        </a:rPr>
                        <a:t>TreeSet</a:t>
                      </a:r>
                      <a:r>
                        <a:rPr lang="en-IN" sz="1800" b="0" i="0" kern="1200" dirty="0">
                          <a:solidFill>
                            <a:schemeClr val="dk1"/>
                          </a:solidFill>
                          <a:effectLst/>
                          <a:latin typeface="+mn-lt"/>
                          <a:ea typeface="+mn-ea"/>
                          <a:cs typeface="+mn-cs"/>
                        </a:rPr>
                        <a:t> orders the elements according to supplied Comparator. By default, objects will be placed according to their natural ascending order.</a:t>
                      </a:r>
                      <a:endParaRPr lang="en-US" dirty="0"/>
                    </a:p>
                  </a:txBody>
                  <a:tcPr/>
                </a:tc>
                <a:extLst>
                  <a:ext uri="{0D108BD9-81ED-4DB2-BD59-A6C34878D82A}">
                    <a16:rowId xmlns:a16="http://schemas.microsoft.com/office/drawing/2014/main" val="4129220646"/>
                  </a:ext>
                </a:extLst>
              </a:tr>
            </a:tbl>
          </a:graphicData>
        </a:graphic>
      </p:graphicFrame>
    </p:spTree>
    <p:extLst>
      <p:ext uri="{BB962C8B-B14F-4D97-AF65-F5344CB8AC3E}">
        <p14:creationId xmlns:p14="http://schemas.microsoft.com/office/powerpoint/2010/main" val="27857774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858DDD-7185-2E12-2A4B-23A1C40DC08F}"/>
              </a:ext>
            </a:extLst>
          </p:cNvPr>
          <p:cNvSpPr>
            <a:spLocks noGrp="1"/>
          </p:cNvSpPr>
          <p:nvPr>
            <p:ph type="title"/>
          </p:nvPr>
        </p:nvSpPr>
        <p:spPr/>
        <p:txBody>
          <a:bodyPr/>
          <a:lstStyle/>
          <a:p>
            <a:endParaRPr lang="en-US"/>
          </a:p>
        </p:txBody>
      </p:sp>
      <p:graphicFrame>
        <p:nvGraphicFramePr>
          <p:cNvPr id="4" name="Table 4">
            <a:extLst>
              <a:ext uri="{FF2B5EF4-FFF2-40B4-BE49-F238E27FC236}">
                <a16:creationId xmlns:a16="http://schemas.microsoft.com/office/drawing/2014/main" id="{2C16D2D9-8BB5-8984-B648-454FA264A60B}"/>
              </a:ext>
            </a:extLst>
          </p:cNvPr>
          <p:cNvGraphicFramePr>
            <a:graphicFrameLocks noGrp="1"/>
          </p:cNvGraphicFramePr>
          <p:nvPr>
            <p:ph idx="1"/>
            <p:extLst>
              <p:ext uri="{D42A27DB-BD31-4B8C-83A1-F6EECF244321}">
                <p14:modId xmlns:p14="http://schemas.microsoft.com/office/powerpoint/2010/main" val="1415715320"/>
              </p:ext>
            </p:extLst>
          </p:nvPr>
        </p:nvGraphicFramePr>
        <p:xfrm>
          <a:off x="838200" y="1825625"/>
          <a:ext cx="10515600" cy="439420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185383488"/>
                    </a:ext>
                  </a:extLst>
                </a:gridCol>
                <a:gridCol w="2628900">
                  <a:extLst>
                    <a:ext uri="{9D8B030D-6E8A-4147-A177-3AD203B41FA5}">
                      <a16:colId xmlns:a16="http://schemas.microsoft.com/office/drawing/2014/main" val="3137564659"/>
                    </a:ext>
                  </a:extLst>
                </a:gridCol>
                <a:gridCol w="2628900">
                  <a:extLst>
                    <a:ext uri="{9D8B030D-6E8A-4147-A177-3AD203B41FA5}">
                      <a16:colId xmlns:a16="http://schemas.microsoft.com/office/drawing/2014/main" val="2710752951"/>
                    </a:ext>
                  </a:extLst>
                </a:gridCol>
                <a:gridCol w="2628900">
                  <a:extLst>
                    <a:ext uri="{9D8B030D-6E8A-4147-A177-3AD203B41FA5}">
                      <a16:colId xmlns:a16="http://schemas.microsoft.com/office/drawing/2014/main" val="3120991200"/>
                    </a:ext>
                  </a:extLst>
                </a:gridCol>
              </a:tblGrid>
              <a:tr h="370840">
                <a:tc>
                  <a:txBody>
                    <a:bodyPr/>
                    <a:lstStyle/>
                    <a:p>
                      <a:endParaRPr lang="en-US" dirty="0"/>
                    </a:p>
                  </a:txBody>
                  <a:tcPr/>
                </a:tc>
                <a:tc>
                  <a:txBody>
                    <a:bodyPr/>
                    <a:lstStyle/>
                    <a:p>
                      <a:endParaRPr lang="en-US" dirty="0"/>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751759867"/>
                  </a:ext>
                </a:extLst>
              </a:tr>
              <a:tr h="370840">
                <a:tc>
                  <a:txBody>
                    <a:bodyPr/>
                    <a:lstStyle/>
                    <a:p>
                      <a:r>
                        <a:rPr lang="en-IN" sz="1800" b="0" i="0" kern="1200" dirty="0">
                          <a:solidFill>
                            <a:schemeClr val="dk1"/>
                          </a:solidFill>
                          <a:effectLst/>
                          <a:latin typeface="+mn-lt"/>
                          <a:ea typeface="+mn-ea"/>
                          <a:cs typeface="+mn-cs"/>
                        </a:rPr>
                        <a:t>Complexity of Operations</a:t>
                      </a:r>
                      <a:endParaRPr lang="en-US" dirty="0"/>
                    </a:p>
                  </a:txBody>
                  <a:tcPr/>
                </a:tc>
                <a:tc>
                  <a:txBody>
                    <a:bodyPr/>
                    <a:lstStyle/>
                    <a:p>
                      <a:r>
                        <a:rPr lang="en-IN" sz="1800" b="0" i="0" kern="1200" dirty="0">
                          <a:solidFill>
                            <a:schemeClr val="dk1"/>
                          </a:solidFill>
                          <a:effectLst/>
                          <a:latin typeface="+mn-lt"/>
                          <a:ea typeface="+mn-ea"/>
                          <a:cs typeface="+mn-cs"/>
                        </a:rPr>
                        <a:t>HashSet gives O(1) complexity for insertion, removing, and retrieving objects</a:t>
                      </a:r>
                      <a:endParaRPr lang="en-US" dirty="0"/>
                    </a:p>
                  </a:txBody>
                  <a:tcPr/>
                </a:tc>
                <a:tc>
                  <a:txBody>
                    <a:bodyPr/>
                    <a:lstStyle/>
                    <a:p>
                      <a:r>
                        <a:rPr lang="en-IN" sz="1800" b="0" i="0" kern="1200" dirty="0" err="1">
                          <a:solidFill>
                            <a:schemeClr val="dk1"/>
                          </a:solidFill>
                          <a:effectLst/>
                          <a:latin typeface="+mn-lt"/>
                          <a:ea typeface="+mn-ea"/>
                          <a:cs typeface="+mn-cs"/>
                        </a:rPr>
                        <a:t>LinkedHashSet</a:t>
                      </a:r>
                      <a:r>
                        <a:rPr lang="en-IN" sz="1800" b="0" i="0" kern="1200" dirty="0">
                          <a:solidFill>
                            <a:schemeClr val="dk1"/>
                          </a:solidFill>
                          <a:effectLst/>
                          <a:latin typeface="+mn-lt"/>
                          <a:ea typeface="+mn-ea"/>
                          <a:cs typeface="+mn-cs"/>
                        </a:rPr>
                        <a:t> gives insertion, removing, and retrieving operations performance in order O(1).</a:t>
                      </a:r>
                      <a:endParaRPr lang="en-US" dirty="0"/>
                    </a:p>
                  </a:txBody>
                  <a:tcPr/>
                </a:tc>
                <a:tc>
                  <a:txBody>
                    <a:bodyPr/>
                    <a:lstStyle/>
                    <a:p>
                      <a:r>
                        <a:rPr lang="en-IN" sz="1800" b="0" i="0" kern="1200" dirty="0">
                          <a:solidFill>
                            <a:schemeClr val="dk1"/>
                          </a:solidFill>
                          <a:effectLst/>
                          <a:latin typeface="+mn-lt"/>
                          <a:ea typeface="+mn-ea"/>
                          <a:cs typeface="+mn-cs"/>
                        </a:rPr>
                        <a:t>While </a:t>
                      </a:r>
                      <a:r>
                        <a:rPr lang="en-IN" sz="1800" b="0" i="0" kern="1200" dirty="0" err="1">
                          <a:solidFill>
                            <a:schemeClr val="dk1"/>
                          </a:solidFill>
                          <a:effectLst/>
                          <a:latin typeface="+mn-lt"/>
                          <a:ea typeface="+mn-ea"/>
                          <a:cs typeface="+mn-cs"/>
                        </a:rPr>
                        <a:t>TreeSet</a:t>
                      </a:r>
                      <a:r>
                        <a:rPr lang="en-IN" sz="1800" b="0" i="0" kern="1200" dirty="0">
                          <a:solidFill>
                            <a:schemeClr val="dk1"/>
                          </a:solidFill>
                          <a:effectLst/>
                          <a:latin typeface="+mn-lt"/>
                          <a:ea typeface="+mn-ea"/>
                          <a:cs typeface="+mn-cs"/>
                        </a:rPr>
                        <a:t> gives the performance of order O(log(n)) for insertion, removing, and retrieving operations.</a:t>
                      </a:r>
                      <a:endParaRPr lang="en-US" dirty="0"/>
                    </a:p>
                  </a:txBody>
                  <a:tcPr/>
                </a:tc>
                <a:extLst>
                  <a:ext uri="{0D108BD9-81ED-4DB2-BD59-A6C34878D82A}">
                    <a16:rowId xmlns:a16="http://schemas.microsoft.com/office/drawing/2014/main" val="3742710870"/>
                  </a:ext>
                </a:extLst>
              </a:tr>
              <a:tr h="370840">
                <a:tc>
                  <a:txBody>
                    <a:bodyPr/>
                    <a:lstStyle/>
                    <a:p>
                      <a:r>
                        <a:rPr lang="en-IN" sz="1800" b="0" i="0" kern="1200" dirty="0">
                          <a:solidFill>
                            <a:schemeClr val="dk1"/>
                          </a:solidFill>
                          <a:effectLst/>
                          <a:latin typeface="+mn-lt"/>
                          <a:ea typeface="+mn-ea"/>
                          <a:cs typeface="+mn-cs"/>
                        </a:rPr>
                        <a:t>Performance</a:t>
                      </a:r>
                      <a:endParaRPr lang="en-US" dirty="0"/>
                    </a:p>
                  </a:txBody>
                  <a:tcPr/>
                </a:tc>
                <a:tc>
                  <a:txBody>
                    <a:bodyPr/>
                    <a:lstStyle/>
                    <a:p>
                      <a:r>
                        <a:rPr lang="en-IN" sz="1800" b="0" i="0" kern="1200" dirty="0">
                          <a:solidFill>
                            <a:schemeClr val="dk1"/>
                          </a:solidFill>
                          <a:effectLst/>
                          <a:latin typeface="+mn-lt"/>
                          <a:ea typeface="+mn-ea"/>
                          <a:cs typeface="+mn-cs"/>
                        </a:rPr>
                        <a:t>The performance of HashSet is better when compared to </a:t>
                      </a:r>
                      <a:r>
                        <a:rPr lang="en-IN" sz="1800" b="0" i="0" kern="1200" dirty="0" err="1">
                          <a:solidFill>
                            <a:schemeClr val="dk1"/>
                          </a:solidFill>
                          <a:effectLst/>
                          <a:latin typeface="+mn-lt"/>
                          <a:ea typeface="+mn-ea"/>
                          <a:cs typeface="+mn-cs"/>
                        </a:rPr>
                        <a:t>LinkedHashSet</a:t>
                      </a:r>
                      <a:r>
                        <a:rPr lang="en-IN" sz="1800" b="0" i="0" kern="1200" dirty="0">
                          <a:solidFill>
                            <a:schemeClr val="dk1"/>
                          </a:solidFill>
                          <a:effectLst/>
                          <a:latin typeface="+mn-lt"/>
                          <a:ea typeface="+mn-ea"/>
                          <a:cs typeface="+mn-cs"/>
                        </a:rPr>
                        <a:t> and </a:t>
                      </a:r>
                      <a:r>
                        <a:rPr lang="en-IN" sz="1800" b="0" i="0" kern="1200" dirty="0" err="1">
                          <a:solidFill>
                            <a:schemeClr val="dk1"/>
                          </a:solidFill>
                          <a:effectLst/>
                          <a:latin typeface="+mn-lt"/>
                          <a:ea typeface="+mn-ea"/>
                          <a:cs typeface="+mn-cs"/>
                        </a:rPr>
                        <a:t>TreeSet</a:t>
                      </a:r>
                      <a:r>
                        <a:rPr lang="en-IN" sz="1800" b="0" i="0" kern="1200" dirty="0">
                          <a:solidFill>
                            <a:schemeClr val="dk1"/>
                          </a:solidFill>
                          <a:effectLst/>
                          <a:latin typeface="+mn-lt"/>
                          <a:ea typeface="+mn-ea"/>
                          <a:cs typeface="+mn-cs"/>
                        </a:rPr>
                        <a:t>.</a:t>
                      </a:r>
                      <a:endParaRPr lang="en-US" dirty="0"/>
                    </a:p>
                  </a:txBody>
                  <a:tcPr/>
                </a:tc>
                <a:tc>
                  <a:txBody>
                    <a:bodyPr/>
                    <a:lstStyle/>
                    <a:p>
                      <a:r>
                        <a:rPr lang="en-IN" sz="1800" b="0" i="0" kern="1200" dirty="0">
                          <a:solidFill>
                            <a:schemeClr val="dk1"/>
                          </a:solidFill>
                          <a:effectLst/>
                          <a:latin typeface="+mn-lt"/>
                          <a:ea typeface="+mn-ea"/>
                          <a:cs typeface="+mn-cs"/>
                        </a:rPr>
                        <a:t>The performance of </a:t>
                      </a:r>
                      <a:r>
                        <a:rPr lang="en-IN" sz="1800" b="0" i="0" kern="1200" dirty="0" err="1">
                          <a:solidFill>
                            <a:schemeClr val="dk1"/>
                          </a:solidFill>
                          <a:effectLst/>
                          <a:latin typeface="+mn-lt"/>
                          <a:ea typeface="+mn-ea"/>
                          <a:cs typeface="+mn-cs"/>
                        </a:rPr>
                        <a:t>LinkedHashSet</a:t>
                      </a:r>
                      <a:r>
                        <a:rPr lang="en-IN" sz="1800" b="0" i="0" kern="1200" dirty="0">
                          <a:solidFill>
                            <a:schemeClr val="dk1"/>
                          </a:solidFill>
                          <a:effectLst/>
                          <a:latin typeface="+mn-lt"/>
                          <a:ea typeface="+mn-ea"/>
                          <a:cs typeface="+mn-cs"/>
                        </a:rPr>
                        <a:t> is slower than </a:t>
                      </a:r>
                      <a:r>
                        <a:rPr lang="en-IN" sz="1800" b="0" i="0" kern="1200" dirty="0" err="1">
                          <a:solidFill>
                            <a:schemeClr val="dk1"/>
                          </a:solidFill>
                          <a:effectLst/>
                          <a:latin typeface="+mn-lt"/>
                          <a:ea typeface="+mn-ea"/>
                          <a:cs typeface="+mn-cs"/>
                        </a:rPr>
                        <a:t>TreeSet</a:t>
                      </a:r>
                      <a:r>
                        <a:rPr lang="en-IN" sz="1800" b="0" i="0" kern="1200" dirty="0">
                          <a:solidFill>
                            <a:schemeClr val="dk1"/>
                          </a:solidFill>
                          <a:effectLst/>
                          <a:latin typeface="+mn-lt"/>
                          <a:ea typeface="+mn-ea"/>
                          <a:cs typeface="+mn-cs"/>
                        </a:rPr>
                        <a:t>. It is almost similar to HashSet but slower because </a:t>
                      </a:r>
                      <a:r>
                        <a:rPr lang="en-IN" sz="1800" b="0" i="0" kern="1200" dirty="0" err="1">
                          <a:solidFill>
                            <a:schemeClr val="dk1"/>
                          </a:solidFill>
                          <a:effectLst/>
                          <a:latin typeface="+mn-lt"/>
                          <a:ea typeface="+mn-ea"/>
                          <a:cs typeface="+mn-cs"/>
                        </a:rPr>
                        <a:t>LinkedHashSet</a:t>
                      </a:r>
                      <a:r>
                        <a:rPr lang="en-IN" sz="1800" b="0" i="0" kern="1200" dirty="0">
                          <a:solidFill>
                            <a:schemeClr val="dk1"/>
                          </a:solidFill>
                          <a:effectLst/>
                          <a:latin typeface="+mn-lt"/>
                          <a:ea typeface="+mn-ea"/>
                          <a:cs typeface="+mn-cs"/>
                        </a:rPr>
                        <a:t> internally maintains LinkedList to maintain the insertion order of elements</a:t>
                      </a:r>
                      <a:endParaRPr lang="en-US" dirty="0"/>
                    </a:p>
                  </a:txBody>
                  <a:tcPr/>
                </a:tc>
                <a:tc>
                  <a:txBody>
                    <a:bodyPr/>
                    <a:lstStyle/>
                    <a:p>
                      <a:r>
                        <a:rPr lang="en-IN" sz="1800" b="0" i="0" kern="1200" dirty="0" err="1">
                          <a:solidFill>
                            <a:schemeClr val="dk1"/>
                          </a:solidFill>
                          <a:effectLst/>
                          <a:latin typeface="+mn-lt"/>
                          <a:ea typeface="+mn-ea"/>
                          <a:cs typeface="+mn-cs"/>
                        </a:rPr>
                        <a:t>TreeSet</a:t>
                      </a:r>
                      <a:r>
                        <a:rPr lang="en-IN" sz="1800" b="0" i="0" kern="1200" dirty="0">
                          <a:solidFill>
                            <a:schemeClr val="dk1"/>
                          </a:solidFill>
                          <a:effectLst/>
                          <a:latin typeface="+mn-lt"/>
                          <a:ea typeface="+mn-ea"/>
                          <a:cs typeface="+mn-cs"/>
                        </a:rPr>
                        <a:t> performance is better than </a:t>
                      </a:r>
                      <a:r>
                        <a:rPr lang="en-IN" sz="1800" b="0" i="0" kern="1200" dirty="0" err="1">
                          <a:solidFill>
                            <a:schemeClr val="dk1"/>
                          </a:solidFill>
                          <a:effectLst/>
                          <a:latin typeface="+mn-lt"/>
                          <a:ea typeface="+mn-ea"/>
                          <a:cs typeface="+mn-cs"/>
                        </a:rPr>
                        <a:t>LinkedHashSet</a:t>
                      </a:r>
                      <a:r>
                        <a:rPr lang="en-IN" sz="1800" b="0" i="0" kern="1200" dirty="0">
                          <a:solidFill>
                            <a:schemeClr val="dk1"/>
                          </a:solidFill>
                          <a:effectLst/>
                          <a:latin typeface="+mn-lt"/>
                          <a:ea typeface="+mn-ea"/>
                          <a:cs typeface="+mn-cs"/>
                        </a:rPr>
                        <a:t> except for insertion and removal operations because it has to sort the elements after each insertion and removal operation.</a:t>
                      </a:r>
                      <a:endParaRPr lang="en-US" dirty="0"/>
                    </a:p>
                  </a:txBody>
                  <a:tcPr/>
                </a:tc>
                <a:extLst>
                  <a:ext uri="{0D108BD9-81ED-4DB2-BD59-A6C34878D82A}">
                    <a16:rowId xmlns:a16="http://schemas.microsoft.com/office/drawing/2014/main" val="573620000"/>
                  </a:ext>
                </a:extLst>
              </a:tr>
            </a:tbl>
          </a:graphicData>
        </a:graphic>
      </p:graphicFrame>
    </p:spTree>
    <p:extLst>
      <p:ext uri="{BB962C8B-B14F-4D97-AF65-F5344CB8AC3E}">
        <p14:creationId xmlns:p14="http://schemas.microsoft.com/office/powerpoint/2010/main" val="84805537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7F4F35-BB6D-6BF9-6AE1-BD40FF7846D3}"/>
              </a:ext>
            </a:extLst>
          </p:cNvPr>
          <p:cNvSpPr>
            <a:spLocks noGrp="1"/>
          </p:cNvSpPr>
          <p:nvPr>
            <p:ph type="title"/>
          </p:nvPr>
        </p:nvSpPr>
        <p:spPr/>
        <p:txBody>
          <a:bodyPr/>
          <a:lstStyle/>
          <a:p>
            <a:endParaRPr lang="en-US" dirty="0"/>
          </a:p>
        </p:txBody>
      </p:sp>
      <p:graphicFrame>
        <p:nvGraphicFramePr>
          <p:cNvPr id="4" name="Table 4">
            <a:extLst>
              <a:ext uri="{FF2B5EF4-FFF2-40B4-BE49-F238E27FC236}">
                <a16:creationId xmlns:a16="http://schemas.microsoft.com/office/drawing/2014/main" id="{C0A8C4E1-CDFB-D62C-BD15-B1532393B64D}"/>
              </a:ext>
            </a:extLst>
          </p:cNvPr>
          <p:cNvGraphicFramePr>
            <a:graphicFrameLocks noGrp="1"/>
          </p:cNvGraphicFramePr>
          <p:nvPr>
            <p:ph idx="1"/>
            <p:extLst>
              <p:ext uri="{D42A27DB-BD31-4B8C-83A1-F6EECF244321}">
                <p14:modId xmlns:p14="http://schemas.microsoft.com/office/powerpoint/2010/main" val="3582051970"/>
              </p:ext>
            </p:extLst>
          </p:nvPr>
        </p:nvGraphicFramePr>
        <p:xfrm>
          <a:off x="838200" y="1825625"/>
          <a:ext cx="10515600" cy="366268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2939752007"/>
                    </a:ext>
                  </a:extLst>
                </a:gridCol>
                <a:gridCol w="2628900">
                  <a:extLst>
                    <a:ext uri="{9D8B030D-6E8A-4147-A177-3AD203B41FA5}">
                      <a16:colId xmlns:a16="http://schemas.microsoft.com/office/drawing/2014/main" val="2404760342"/>
                    </a:ext>
                  </a:extLst>
                </a:gridCol>
                <a:gridCol w="2628900">
                  <a:extLst>
                    <a:ext uri="{9D8B030D-6E8A-4147-A177-3AD203B41FA5}">
                      <a16:colId xmlns:a16="http://schemas.microsoft.com/office/drawing/2014/main" val="4194920019"/>
                    </a:ext>
                  </a:extLst>
                </a:gridCol>
                <a:gridCol w="2628900">
                  <a:extLst>
                    <a:ext uri="{9D8B030D-6E8A-4147-A177-3AD203B41FA5}">
                      <a16:colId xmlns:a16="http://schemas.microsoft.com/office/drawing/2014/main" val="2359251492"/>
                    </a:ext>
                  </a:extLst>
                </a:gridCol>
              </a:tblGrid>
              <a:tr h="37084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870332781"/>
                  </a:ext>
                </a:extLst>
              </a:tr>
              <a:tr h="370840">
                <a:tc>
                  <a:txBody>
                    <a:bodyPr/>
                    <a:lstStyle/>
                    <a:p>
                      <a:r>
                        <a:rPr lang="en-IN" sz="1800" b="0" i="0" kern="1200" dirty="0">
                          <a:solidFill>
                            <a:schemeClr val="dk1"/>
                          </a:solidFill>
                          <a:effectLst/>
                          <a:latin typeface="+mn-lt"/>
                          <a:ea typeface="+mn-ea"/>
                          <a:cs typeface="+mn-cs"/>
                        </a:rPr>
                        <a:t>Compare</a:t>
                      </a:r>
                      <a:endParaRPr lang="en-US" dirty="0"/>
                    </a:p>
                  </a:txBody>
                  <a:tcPr/>
                </a:tc>
                <a:tc>
                  <a:txBody>
                    <a:bodyPr/>
                    <a:lstStyle/>
                    <a:p>
                      <a:r>
                        <a:rPr lang="en-IN" sz="1800" b="0" i="0" kern="1200" dirty="0">
                          <a:solidFill>
                            <a:schemeClr val="dk1"/>
                          </a:solidFill>
                          <a:effectLst/>
                          <a:latin typeface="+mn-lt"/>
                          <a:ea typeface="+mn-ea"/>
                          <a:cs typeface="+mn-cs"/>
                        </a:rPr>
                        <a:t>HashSet uses equals() and </a:t>
                      </a:r>
                      <a:r>
                        <a:rPr lang="en-IN" sz="1800" b="0" i="0" kern="1200" dirty="0" err="1">
                          <a:solidFill>
                            <a:schemeClr val="dk1"/>
                          </a:solidFill>
                          <a:effectLst/>
                          <a:latin typeface="+mn-lt"/>
                          <a:ea typeface="+mn-ea"/>
                          <a:cs typeface="+mn-cs"/>
                        </a:rPr>
                        <a:t>hashCode</a:t>
                      </a:r>
                      <a:r>
                        <a:rPr lang="en-IN" sz="1800" b="0" i="0" kern="1200" dirty="0">
                          <a:solidFill>
                            <a:schemeClr val="dk1"/>
                          </a:solidFill>
                          <a:effectLst/>
                          <a:latin typeface="+mn-lt"/>
                          <a:ea typeface="+mn-ea"/>
                          <a:cs typeface="+mn-cs"/>
                        </a:rPr>
                        <a:t>() methods to compare the objects</a:t>
                      </a:r>
                      <a:endParaRPr lang="en-US" dirty="0"/>
                    </a:p>
                  </a:txBody>
                  <a:tcPr/>
                </a:tc>
                <a:tc>
                  <a:txBody>
                    <a:bodyPr/>
                    <a:lstStyle/>
                    <a:p>
                      <a:r>
                        <a:rPr lang="en-IN" sz="1800" b="0" i="0" kern="1200" dirty="0" err="1">
                          <a:solidFill>
                            <a:schemeClr val="dk1"/>
                          </a:solidFill>
                          <a:effectLst/>
                          <a:latin typeface="+mn-lt"/>
                          <a:ea typeface="+mn-ea"/>
                          <a:cs typeface="+mn-cs"/>
                        </a:rPr>
                        <a:t>LinkedHashSet</a:t>
                      </a:r>
                      <a:r>
                        <a:rPr lang="en-IN" sz="1800" b="0" i="0" kern="1200" dirty="0">
                          <a:solidFill>
                            <a:schemeClr val="dk1"/>
                          </a:solidFill>
                          <a:effectLst/>
                          <a:latin typeface="+mn-lt"/>
                          <a:ea typeface="+mn-ea"/>
                          <a:cs typeface="+mn-cs"/>
                        </a:rPr>
                        <a:t> uses equals() and </a:t>
                      </a:r>
                      <a:r>
                        <a:rPr lang="en-IN" sz="1800" b="0" i="0" kern="1200" dirty="0" err="1">
                          <a:solidFill>
                            <a:schemeClr val="dk1"/>
                          </a:solidFill>
                          <a:effectLst/>
                          <a:latin typeface="+mn-lt"/>
                          <a:ea typeface="+mn-ea"/>
                          <a:cs typeface="+mn-cs"/>
                        </a:rPr>
                        <a:t>hashCode</a:t>
                      </a:r>
                      <a:r>
                        <a:rPr lang="en-IN" sz="1800" b="0" i="0" kern="1200" dirty="0">
                          <a:solidFill>
                            <a:schemeClr val="dk1"/>
                          </a:solidFill>
                          <a:effectLst/>
                          <a:latin typeface="+mn-lt"/>
                          <a:ea typeface="+mn-ea"/>
                          <a:cs typeface="+mn-cs"/>
                        </a:rPr>
                        <a:t>() methods to compare it’s objects</a:t>
                      </a:r>
                      <a:endParaRPr lang="en-US" dirty="0"/>
                    </a:p>
                  </a:txBody>
                  <a:tcPr/>
                </a:tc>
                <a:tc>
                  <a:txBody>
                    <a:bodyPr/>
                    <a:lstStyle/>
                    <a:p>
                      <a:r>
                        <a:rPr lang="en-IN" sz="1800" b="0" i="0" kern="1200" dirty="0" err="1">
                          <a:solidFill>
                            <a:schemeClr val="dk1"/>
                          </a:solidFill>
                          <a:effectLst/>
                          <a:latin typeface="+mn-lt"/>
                          <a:ea typeface="+mn-ea"/>
                          <a:cs typeface="+mn-cs"/>
                        </a:rPr>
                        <a:t>TreeSet</a:t>
                      </a:r>
                      <a:r>
                        <a:rPr lang="en-IN" sz="1800" b="0" i="0" kern="1200" dirty="0">
                          <a:solidFill>
                            <a:schemeClr val="dk1"/>
                          </a:solidFill>
                          <a:effectLst/>
                          <a:latin typeface="+mn-lt"/>
                          <a:ea typeface="+mn-ea"/>
                          <a:cs typeface="+mn-cs"/>
                        </a:rPr>
                        <a:t> uses compare() and </a:t>
                      </a:r>
                      <a:r>
                        <a:rPr lang="en-IN" sz="1800" b="0" i="0" kern="1200" dirty="0" err="1">
                          <a:solidFill>
                            <a:schemeClr val="dk1"/>
                          </a:solidFill>
                          <a:effectLst/>
                          <a:latin typeface="+mn-lt"/>
                          <a:ea typeface="+mn-ea"/>
                          <a:cs typeface="+mn-cs"/>
                        </a:rPr>
                        <a:t>compareTo</a:t>
                      </a:r>
                      <a:r>
                        <a:rPr lang="en-IN" sz="1800" b="0" i="0" kern="1200" dirty="0">
                          <a:solidFill>
                            <a:schemeClr val="dk1"/>
                          </a:solidFill>
                          <a:effectLst/>
                          <a:latin typeface="+mn-lt"/>
                          <a:ea typeface="+mn-ea"/>
                          <a:cs typeface="+mn-cs"/>
                        </a:rPr>
                        <a:t>() methods to compare the objects</a:t>
                      </a:r>
                      <a:endParaRPr lang="en-US" dirty="0"/>
                    </a:p>
                  </a:txBody>
                  <a:tcPr/>
                </a:tc>
                <a:extLst>
                  <a:ext uri="{0D108BD9-81ED-4DB2-BD59-A6C34878D82A}">
                    <a16:rowId xmlns:a16="http://schemas.microsoft.com/office/drawing/2014/main" val="158864772"/>
                  </a:ext>
                </a:extLst>
              </a:tr>
              <a:tr h="370840">
                <a:tc>
                  <a:txBody>
                    <a:bodyPr/>
                    <a:lstStyle/>
                    <a:p>
                      <a:r>
                        <a:rPr lang="en-IN" sz="1800" b="0" i="0" kern="1200" dirty="0">
                          <a:solidFill>
                            <a:schemeClr val="dk1"/>
                          </a:solidFill>
                          <a:effectLst/>
                          <a:latin typeface="+mn-lt"/>
                          <a:ea typeface="+mn-ea"/>
                          <a:cs typeface="+mn-cs"/>
                        </a:rPr>
                        <a:t>Null Elements</a:t>
                      </a:r>
                      <a:endParaRPr lang="en-US" dirty="0"/>
                    </a:p>
                  </a:txBody>
                  <a:tcPr/>
                </a:tc>
                <a:tc>
                  <a:txBody>
                    <a:bodyPr/>
                    <a:lstStyle/>
                    <a:p>
                      <a:r>
                        <a:rPr lang="en-IN" sz="1800" b="0" i="0" kern="1200" dirty="0">
                          <a:solidFill>
                            <a:schemeClr val="dk1"/>
                          </a:solidFill>
                          <a:effectLst/>
                          <a:latin typeface="+mn-lt"/>
                          <a:ea typeface="+mn-ea"/>
                          <a:cs typeface="+mn-cs"/>
                        </a:rPr>
                        <a:t>HashSet allows only one null value.</a:t>
                      </a:r>
                      <a:endParaRPr lang="en-US" dirty="0"/>
                    </a:p>
                  </a:txBody>
                  <a:tcPr/>
                </a:tc>
                <a:tc>
                  <a:txBody>
                    <a:bodyPr/>
                    <a:lstStyle/>
                    <a:p>
                      <a:r>
                        <a:rPr lang="en-IN" sz="1800" b="0" i="0" kern="1200" dirty="0" err="1">
                          <a:solidFill>
                            <a:schemeClr val="dk1"/>
                          </a:solidFill>
                          <a:effectLst/>
                          <a:latin typeface="+mn-lt"/>
                          <a:ea typeface="+mn-ea"/>
                          <a:cs typeface="+mn-cs"/>
                        </a:rPr>
                        <a:t>LinkedHashSet</a:t>
                      </a:r>
                      <a:r>
                        <a:rPr lang="en-IN" sz="1800" b="0" i="0" kern="1200" dirty="0">
                          <a:solidFill>
                            <a:schemeClr val="dk1"/>
                          </a:solidFill>
                          <a:effectLst/>
                          <a:latin typeface="+mn-lt"/>
                          <a:ea typeface="+mn-ea"/>
                          <a:cs typeface="+mn-cs"/>
                        </a:rPr>
                        <a:t> allows only one null value.</a:t>
                      </a:r>
                      <a:endParaRPr lang="en-US" dirty="0"/>
                    </a:p>
                  </a:txBody>
                  <a:tcPr/>
                </a:tc>
                <a:tc>
                  <a:txBody>
                    <a:bodyPr/>
                    <a:lstStyle/>
                    <a:p>
                      <a:r>
                        <a:rPr lang="en-IN" sz="1800" b="0" i="0" kern="1200" dirty="0" err="1">
                          <a:solidFill>
                            <a:schemeClr val="dk1"/>
                          </a:solidFill>
                          <a:effectLst/>
                          <a:latin typeface="+mn-lt"/>
                          <a:ea typeface="+mn-ea"/>
                          <a:cs typeface="+mn-cs"/>
                        </a:rPr>
                        <a:t>TreeSet</a:t>
                      </a:r>
                      <a:r>
                        <a:rPr lang="en-IN" sz="1800" b="0" i="0" kern="1200" dirty="0">
                          <a:solidFill>
                            <a:schemeClr val="dk1"/>
                          </a:solidFill>
                          <a:effectLst/>
                          <a:latin typeface="+mn-lt"/>
                          <a:ea typeface="+mn-ea"/>
                          <a:cs typeface="+mn-cs"/>
                        </a:rPr>
                        <a:t> does not permit null value. If you insert null value into </a:t>
                      </a:r>
                      <a:r>
                        <a:rPr lang="en-IN" sz="1800" b="0" i="0" kern="1200" dirty="0" err="1">
                          <a:solidFill>
                            <a:schemeClr val="dk1"/>
                          </a:solidFill>
                          <a:effectLst/>
                          <a:latin typeface="+mn-lt"/>
                          <a:ea typeface="+mn-ea"/>
                          <a:cs typeface="+mn-cs"/>
                        </a:rPr>
                        <a:t>TreeSet</a:t>
                      </a:r>
                      <a:r>
                        <a:rPr lang="en-IN" sz="1800" b="0" i="0" kern="1200" dirty="0">
                          <a:solidFill>
                            <a:schemeClr val="dk1"/>
                          </a:solidFill>
                          <a:effectLst/>
                          <a:latin typeface="+mn-lt"/>
                          <a:ea typeface="+mn-ea"/>
                          <a:cs typeface="+mn-cs"/>
                        </a:rPr>
                        <a:t>, it will throw </a:t>
                      </a:r>
                      <a:r>
                        <a:rPr lang="en-IN" sz="1800" b="0" i="0" kern="1200" dirty="0" err="1">
                          <a:solidFill>
                            <a:schemeClr val="dk1"/>
                          </a:solidFill>
                          <a:effectLst/>
                          <a:latin typeface="+mn-lt"/>
                          <a:ea typeface="+mn-ea"/>
                          <a:cs typeface="+mn-cs"/>
                        </a:rPr>
                        <a:t>NullPointerException</a:t>
                      </a:r>
                      <a:r>
                        <a:rPr lang="en-IN" sz="1800" b="0" i="0" kern="1200" dirty="0">
                          <a:solidFill>
                            <a:schemeClr val="dk1"/>
                          </a:solidFill>
                          <a:effectLst/>
                          <a:latin typeface="+mn-lt"/>
                          <a:ea typeface="+mn-ea"/>
                          <a:cs typeface="+mn-cs"/>
                        </a:rPr>
                        <a:t>.</a:t>
                      </a:r>
                      <a:endParaRPr lang="en-US" dirty="0"/>
                    </a:p>
                  </a:txBody>
                  <a:tcPr/>
                </a:tc>
                <a:extLst>
                  <a:ext uri="{0D108BD9-81ED-4DB2-BD59-A6C34878D82A}">
                    <a16:rowId xmlns:a16="http://schemas.microsoft.com/office/drawing/2014/main" val="393826134"/>
                  </a:ext>
                </a:extLst>
              </a:tr>
              <a:tr h="370840">
                <a:tc>
                  <a:txBody>
                    <a:bodyPr/>
                    <a:lstStyle/>
                    <a:p>
                      <a:r>
                        <a:rPr lang="en-IN" sz="1800" b="0" i="0" kern="1200" dirty="0">
                          <a:solidFill>
                            <a:schemeClr val="dk1"/>
                          </a:solidFill>
                          <a:effectLst/>
                          <a:latin typeface="+mn-lt"/>
                          <a:ea typeface="+mn-ea"/>
                          <a:cs typeface="+mn-cs"/>
                        </a:rPr>
                        <a:t>Syntax</a:t>
                      </a:r>
                      <a:endParaRPr lang="en-US" dirty="0"/>
                    </a:p>
                  </a:txBody>
                  <a:tcPr/>
                </a:tc>
                <a:tc>
                  <a:txBody>
                    <a:bodyPr/>
                    <a:lstStyle/>
                    <a:p>
                      <a:r>
                        <a:rPr lang="en-IN" sz="1800" b="0" i="0" kern="1200" dirty="0">
                          <a:solidFill>
                            <a:schemeClr val="dk1"/>
                          </a:solidFill>
                          <a:effectLst/>
                          <a:latin typeface="+mn-lt"/>
                          <a:ea typeface="+mn-ea"/>
                          <a:cs typeface="+mn-cs"/>
                        </a:rPr>
                        <a:t>HashSet </a:t>
                      </a:r>
                      <a:r>
                        <a:rPr lang="en-IN" sz="1800" b="0" i="0" kern="1200" dirty="0" err="1">
                          <a:solidFill>
                            <a:schemeClr val="dk1"/>
                          </a:solidFill>
                          <a:effectLst/>
                          <a:latin typeface="+mn-lt"/>
                          <a:ea typeface="+mn-ea"/>
                          <a:cs typeface="+mn-cs"/>
                        </a:rPr>
                        <a:t>obj</a:t>
                      </a:r>
                      <a:r>
                        <a:rPr lang="en-IN" sz="1800" b="0" i="0" kern="1200" dirty="0">
                          <a:solidFill>
                            <a:schemeClr val="dk1"/>
                          </a:solidFill>
                          <a:effectLst/>
                          <a:latin typeface="+mn-lt"/>
                          <a:ea typeface="+mn-ea"/>
                          <a:cs typeface="+mn-cs"/>
                        </a:rPr>
                        <a:t> = new HashSet();</a:t>
                      </a:r>
                      <a:endParaRPr lang="en-US" dirty="0"/>
                    </a:p>
                  </a:txBody>
                  <a:tcPr/>
                </a:tc>
                <a:tc>
                  <a:txBody>
                    <a:bodyPr/>
                    <a:lstStyle/>
                    <a:p>
                      <a:r>
                        <a:rPr lang="en-IN" sz="1800" b="0" i="0" kern="1200" dirty="0" err="1">
                          <a:solidFill>
                            <a:schemeClr val="dk1"/>
                          </a:solidFill>
                          <a:effectLst/>
                          <a:latin typeface="+mn-lt"/>
                          <a:ea typeface="+mn-ea"/>
                          <a:cs typeface="+mn-cs"/>
                        </a:rPr>
                        <a:t>LinkedHashSet</a:t>
                      </a:r>
                      <a:r>
                        <a:rPr lang="en-IN" sz="1800" b="0" i="0" kern="1200" dirty="0">
                          <a:solidFill>
                            <a:schemeClr val="dk1"/>
                          </a:solidFill>
                          <a:effectLst/>
                          <a:latin typeface="+mn-lt"/>
                          <a:ea typeface="+mn-ea"/>
                          <a:cs typeface="+mn-cs"/>
                        </a:rPr>
                        <a:t> </a:t>
                      </a:r>
                      <a:r>
                        <a:rPr lang="en-IN" sz="1800" b="0" i="0" kern="1200" dirty="0" err="1">
                          <a:solidFill>
                            <a:schemeClr val="dk1"/>
                          </a:solidFill>
                          <a:effectLst/>
                          <a:latin typeface="+mn-lt"/>
                          <a:ea typeface="+mn-ea"/>
                          <a:cs typeface="+mn-cs"/>
                        </a:rPr>
                        <a:t>obj</a:t>
                      </a:r>
                      <a:r>
                        <a:rPr lang="en-IN" sz="1800" b="0" i="0" kern="1200" dirty="0">
                          <a:solidFill>
                            <a:schemeClr val="dk1"/>
                          </a:solidFill>
                          <a:effectLst/>
                          <a:latin typeface="+mn-lt"/>
                          <a:ea typeface="+mn-ea"/>
                          <a:cs typeface="+mn-cs"/>
                        </a:rPr>
                        <a:t> = new </a:t>
                      </a:r>
                      <a:r>
                        <a:rPr lang="en-IN" sz="1800" b="0" i="0" kern="1200" dirty="0" err="1">
                          <a:solidFill>
                            <a:schemeClr val="dk1"/>
                          </a:solidFill>
                          <a:effectLst/>
                          <a:latin typeface="+mn-lt"/>
                          <a:ea typeface="+mn-ea"/>
                          <a:cs typeface="+mn-cs"/>
                        </a:rPr>
                        <a:t>LinkedHashSet</a:t>
                      </a:r>
                      <a:r>
                        <a:rPr lang="en-IN" sz="1800" b="0" i="0" kern="1200" dirty="0">
                          <a:solidFill>
                            <a:schemeClr val="dk1"/>
                          </a:solidFill>
                          <a:effectLst/>
                          <a:latin typeface="+mn-lt"/>
                          <a:ea typeface="+mn-ea"/>
                          <a:cs typeface="+mn-cs"/>
                        </a:rPr>
                        <a:t>();</a:t>
                      </a:r>
                      <a:endParaRPr lang="en-US" dirty="0"/>
                    </a:p>
                  </a:txBody>
                  <a:tcPr/>
                </a:tc>
                <a:tc>
                  <a:txBody>
                    <a:bodyPr/>
                    <a:lstStyle/>
                    <a:p>
                      <a:r>
                        <a:rPr lang="en-IN" sz="1800" b="0" i="0" kern="1200" dirty="0" err="1">
                          <a:solidFill>
                            <a:schemeClr val="dk1"/>
                          </a:solidFill>
                          <a:effectLst/>
                          <a:latin typeface="+mn-lt"/>
                          <a:ea typeface="+mn-ea"/>
                          <a:cs typeface="+mn-cs"/>
                        </a:rPr>
                        <a:t>TreeSet</a:t>
                      </a:r>
                      <a:r>
                        <a:rPr lang="en-IN" sz="1800" b="0" i="0" kern="1200" dirty="0">
                          <a:solidFill>
                            <a:schemeClr val="dk1"/>
                          </a:solidFill>
                          <a:effectLst/>
                          <a:latin typeface="+mn-lt"/>
                          <a:ea typeface="+mn-ea"/>
                          <a:cs typeface="+mn-cs"/>
                        </a:rPr>
                        <a:t> </a:t>
                      </a:r>
                      <a:r>
                        <a:rPr lang="en-IN" sz="1800" b="0" i="0" kern="1200" dirty="0" err="1">
                          <a:solidFill>
                            <a:schemeClr val="dk1"/>
                          </a:solidFill>
                          <a:effectLst/>
                          <a:latin typeface="+mn-lt"/>
                          <a:ea typeface="+mn-ea"/>
                          <a:cs typeface="+mn-cs"/>
                        </a:rPr>
                        <a:t>obj</a:t>
                      </a:r>
                      <a:r>
                        <a:rPr lang="en-IN" sz="1800" b="0" i="0" kern="1200" dirty="0">
                          <a:solidFill>
                            <a:schemeClr val="dk1"/>
                          </a:solidFill>
                          <a:effectLst/>
                          <a:latin typeface="+mn-lt"/>
                          <a:ea typeface="+mn-ea"/>
                          <a:cs typeface="+mn-cs"/>
                        </a:rPr>
                        <a:t> = new </a:t>
                      </a:r>
                      <a:r>
                        <a:rPr lang="en-IN" sz="1800" b="0" i="0" kern="1200" dirty="0" err="1">
                          <a:solidFill>
                            <a:schemeClr val="dk1"/>
                          </a:solidFill>
                          <a:effectLst/>
                          <a:latin typeface="+mn-lt"/>
                          <a:ea typeface="+mn-ea"/>
                          <a:cs typeface="+mn-cs"/>
                        </a:rPr>
                        <a:t>TreeSet</a:t>
                      </a:r>
                      <a:r>
                        <a:rPr lang="en-IN" sz="1800" b="0" i="0" kern="1200" dirty="0">
                          <a:solidFill>
                            <a:schemeClr val="dk1"/>
                          </a:solidFill>
                          <a:effectLst/>
                          <a:latin typeface="+mn-lt"/>
                          <a:ea typeface="+mn-ea"/>
                          <a:cs typeface="+mn-cs"/>
                        </a:rPr>
                        <a:t>();</a:t>
                      </a:r>
                      <a:endParaRPr lang="en-US" dirty="0"/>
                    </a:p>
                  </a:txBody>
                  <a:tcPr/>
                </a:tc>
                <a:extLst>
                  <a:ext uri="{0D108BD9-81ED-4DB2-BD59-A6C34878D82A}">
                    <a16:rowId xmlns:a16="http://schemas.microsoft.com/office/drawing/2014/main" val="2108912798"/>
                  </a:ext>
                </a:extLst>
              </a:tr>
            </a:tbl>
          </a:graphicData>
        </a:graphic>
      </p:graphicFrame>
    </p:spTree>
    <p:extLst>
      <p:ext uri="{BB962C8B-B14F-4D97-AF65-F5344CB8AC3E}">
        <p14:creationId xmlns:p14="http://schemas.microsoft.com/office/powerpoint/2010/main" val="252347952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FE4AB3-6C61-1E66-1B22-CD1F0F6201CA}"/>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FD7F5037-891D-F8BE-1597-976F6795C6F3}"/>
              </a:ext>
            </a:extLst>
          </p:cNvPr>
          <p:cNvPicPr>
            <a:picLocks noGrp="1" noChangeAspect="1"/>
          </p:cNvPicPr>
          <p:nvPr>
            <p:ph idx="1"/>
          </p:nvPr>
        </p:nvPicPr>
        <p:blipFill>
          <a:blip r:embed="rId2"/>
          <a:stretch>
            <a:fillRect/>
          </a:stretch>
        </p:blipFill>
        <p:spPr>
          <a:xfrm>
            <a:off x="2943080" y="1825625"/>
            <a:ext cx="6305839" cy="4351338"/>
          </a:xfrm>
          <a:prstGeom prst="rect">
            <a:avLst/>
          </a:prstGeom>
        </p:spPr>
      </p:pic>
    </p:spTree>
    <p:extLst>
      <p:ext uri="{BB962C8B-B14F-4D97-AF65-F5344CB8AC3E}">
        <p14:creationId xmlns:p14="http://schemas.microsoft.com/office/powerpoint/2010/main" val="163439354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E124F0-6CFE-7FBE-D3F0-6982D67E2DFF}"/>
              </a:ext>
            </a:extLst>
          </p:cNvPr>
          <p:cNvSpPr>
            <a:spLocks noGrp="1"/>
          </p:cNvSpPr>
          <p:nvPr>
            <p:ph type="title"/>
          </p:nvPr>
        </p:nvSpPr>
        <p:spPr/>
        <p:txBody>
          <a:bodyPr/>
          <a:lstStyle/>
          <a:p>
            <a:r>
              <a:rPr lang="en-US" dirty="0"/>
              <a:t>List vs Set</a:t>
            </a:r>
          </a:p>
        </p:txBody>
      </p:sp>
      <p:graphicFrame>
        <p:nvGraphicFramePr>
          <p:cNvPr id="4" name="Table 4">
            <a:extLst>
              <a:ext uri="{FF2B5EF4-FFF2-40B4-BE49-F238E27FC236}">
                <a16:creationId xmlns:a16="http://schemas.microsoft.com/office/drawing/2014/main" id="{89DD68AB-96DB-6041-E708-6CFCFD8F2F27}"/>
              </a:ext>
            </a:extLst>
          </p:cNvPr>
          <p:cNvGraphicFramePr>
            <a:graphicFrameLocks noGrp="1"/>
          </p:cNvGraphicFramePr>
          <p:nvPr>
            <p:ph idx="1"/>
            <p:extLst>
              <p:ext uri="{D42A27DB-BD31-4B8C-83A1-F6EECF244321}">
                <p14:modId xmlns:p14="http://schemas.microsoft.com/office/powerpoint/2010/main" val="2533032774"/>
              </p:ext>
            </p:extLst>
          </p:nvPr>
        </p:nvGraphicFramePr>
        <p:xfrm>
          <a:off x="838200" y="1825625"/>
          <a:ext cx="10515600" cy="2494280"/>
        </p:xfrm>
        <a:graphic>
          <a:graphicData uri="http://schemas.openxmlformats.org/drawingml/2006/table">
            <a:tbl>
              <a:tblPr firstRow="1" bandRow="1">
                <a:tableStyleId>{5C22544A-7EE6-4342-B048-85BDC9FD1C3A}</a:tableStyleId>
              </a:tblPr>
              <a:tblGrid>
                <a:gridCol w="5257800">
                  <a:extLst>
                    <a:ext uri="{9D8B030D-6E8A-4147-A177-3AD203B41FA5}">
                      <a16:colId xmlns:a16="http://schemas.microsoft.com/office/drawing/2014/main" val="4245828569"/>
                    </a:ext>
                  </a:extLst>
                </a:gridCol>
                <a:gridCol w="5257800">
                  <a:extLst>
                    <a:ext uri="{9D8B030D-6E8A-4147-A177-3AD203B41FA5}">
                      <a16:colId xmlns:a16="http://schemas.microsoft.com/office/drawing/2014/main" val="3597808934"/>
                    </a:ext>
                  </a:extLst>
                </a:gridCol>
              </a:tblGrid>
              <a:tr h="370840">
                <a:tc>
                  <a:txBody>
                    <a:bodyPr/>
                    <a:lstStyle/>
                    <a:p>
                      <a:r>
                        <a:rPr lang="en-US" dirty="0"/>
                        <a:t>List</a:t>
                      </a:r>
                    </a:p>
                  </a:txBody>
                  <a:tcPr/>
                </a:tc>
                <a:tc>
                  <a:txBody>
                    <a:bodyPr/>
                    <a:lstStyle/>
                    <a:p>
                      <a:r>
                        <a:rPr lang="en-US" dirty="0"/>
                        <a:t>Set</a:t>
                      </a:r>
                    </a:p>
                  </a:txBody>
                  <a:tcPr/>
                </a:tc>
                <a:extLst>
                  <a:ext uri="{0D108BD9-81ED-4DB2-BD59-A6C34878D82A}">
                    <a16:rowId xmlns:a16="http://schemas.microsoft.com/office/drawing/2014/main" val="3547804200"/>
                  </a:ext>
                </a:extLst>
              </a:tr>
              <a:tr h="370840">
                <a:tc>
                  <a:txBody>
                    <a:bodyPr/>
                    <a:lstStyle/>
                    <a:p>
                      <a:r>
                        <a:rPr lang="en-IN" sz="1800" b="0" i="0" kern="1200" dirty="0">
                          <a:solidFill>
                            <a:schemeClr val="dk1"/>
                          </a:solidFill>
                          <a:effectLst/>
                          <a:latin typeface="+mn-lt"/>
                          <a:ea typeface="+mn-ea"/>
                          <a:cs typeface="+mn-cs"/>
                        </a:rPr>
                        <a:t>The List is an indexed sequence.</a:t>
                      </a:r>
                      <a:endParaRPr lang="en-US" dirty="0"/>
                    </a:p>
                  </a:txBody>
                  <a:tcPr/>
                </a:tc>
                <a:tc>
                  <a:txBody>
                    <a:bodyPr/>
                    <a:lstStyle/>
                    <a:p>
                      <a:r>
                        <a:rPr lang="en-IN" sz="1800" b="0" i="0" kern="1200" dirty="0">
                          <a:solidFill>
                            <a:schemeClr val="dk1"/>
                          </a:solidFill>
                          <a:effectLst/>
                          <a:latin typeface="+mn-lt"/>
                          <a:ea typeface="+mn-ea"/>
                          <a:cs typeface="+mn-cs"/>
                        </a:rPr>
                        <a:t>The Set is an non-indexed sequence.</a:t>
                      </a:r>
                      <a:endParaRPr lang="en-US" dirty="0"/>
                    </a:p>
                  </a:txBody>
                  <a:tcPr/>
                </a:tc>
                <a:extLst>
                  <a:ext uri="{0D108BD9-81ED-4DB2-BD59-A6C34878D82A}">
                    <a16:rowId xmlns:a16="http://schemas.microsoft.com/office/drawing/2014/main" val="1908949160"/>
                  </a:ext>
                </a:extLst>
              </a:tr>
              <a:tr h="370840">
                <a:tc>
                  <a:txBody>
                    <a:bodyPr/>
                    <a:lstStyle/>
                    <a:p>
                      <a:r>
                        <a:rPr lang="en-IN" sz="1800" b="0" i="0" kern="1200" dirty="0">
                          <a:solidFill>
                            <a:schemeClr val="dk1"/>
                          </a:solidFill>
                          <a:effectLst/>
                          <a:latin typeface="+mn-lt"/>
                          <a:ea typeface="+mn-ea"/>
                          <a:cs typeface="+mn-cs"/>
                        </a:rPr>
                        <a:t>List allows duplicate elements</a:t>
                      </a:r>
                      <a:endParaRPr lang="en-US" dirty="0"/>
                    </a:p>
                  </a:txBody>
                  <a:tcPr/>
                </a:tc>
                <a:tc>
                  <a:txBody>
                    <a:bodyPr/>
                    <a:lstStyle/>
                    <a:p>
                      <a:r>
                        <a:rPr lang="en-IN" sz="1800" b="0" i="0" kern="1200" dirty="0">
                          <a:solidFill>
                            <a:schemeClr val="dk1"/>
                          </a:solidFill>
                          <a:effectLst/>
                          <a:latin typeface="+mn-lt"/>
                          <a:ea typeface="+mn-ea"/>
                          <a:cs typeface="+mn-cs"/>
                        </a:rPr>
                        <a:t>Set doesn’t allow duplicate elements.</a:t>
                      </a:r>
                      <a:endParaRPr lang="en-US" dirty="0"/>
                    </a:p>
                  </a:txBody>
                  <a:tcPr/>
                </a:tc>
                <a:extLst>
                  <a:ext uri="{0D108BD9-81ED-4DB2-BD59-A6C34878D82A}">
                    <a16:rowId xmlns:a16="http://schemas.microsoft.com/office/drawing/2014/main" val="1365608630"/>
                  </a:ext>
                </a:extLst>
              </a:tr>
              <a:tr h="370840">
                <a:tc>
                  <a:txBody>
                    <a:bodyPr/>
                    <a:lstStyle/>
                    <a:p>
                      <a:r>
                        <a:rPr lang="en-IN" sz="1800" b="0" i="0" kern="1200" dirty="0">
                          <a:solidFill>
                            <a:schemeClr val="dk1"/>
                          </a:solidFill>
                          <a:effectLst/>
                          <a:latin typeface="+mn-lt"/>
                          <a:ea typeface="+mn-ea"/>
                          <a:cs typeface="+mn-cs"/>
                        </a:rPr>
                        <a:t>Elements by their position can be accessed.</a:t>
                      </a:r>
                      <a:endParaRPr lang="en-US" dirty="0"/>
                    </a:p>
                  </a:txBody>
                  <a:tcPr/>
                </a:tc>
                <a:tc>
                  <a:txBody>
                    <a:bodyPr/>
                    <a:lstStyle/>
                    <a:p>
                      <a:r>
                        <a:rPr lang="en-IN" sz="1800" b="0" i="0" kern="1200" dirty="0">
                          <a:solidFill>
                            <a:schemeClr val="dk1"/>
                          </a:solidFill>
                          <a:effectLst/>
                          <a:latin typeface="+mn-lt"/>
                          <a:ea typeface="+mn-ea"/>
                          <a:cs typeface="+mn-cs"/>
                        </a:rPr>
                        <a:t>Position access to elements is not allowed.</a:t>
                      </a:r>
                      <a:endParaRPr lang="en-US" dirty="0"/>
                    </a:p>
                  </a:txBody>
                  <a:tcPr/>
                </a:tc>
                <a:extLst>
                  <a:ext uri="{0D108BD9-81ED-4DB2-BD59-A6C34878D82A}">
                    <a16:rowId xmlns:a16="http://schemas.microsoft.com/office/drawing/2014/main" val="87928056"/>
                  </a:ext>
                </a:extLst>
              </a:tr>
              <a:tr h="370840">
                <a:tc>
                  <a:txBody>
                    <a:bodyPr/>
                    <a:lstStyle/>
                    <a:p>
                      <a:r>
                        <a:rPr lang="en-IN" sz="1800" b="0" i="0" kern="1200" dirty="0">
                          <a:solidFill>
                            <a:schemeClr val="dk1"/>
                          </a:solidFill>
                          <a:effectLst/>
                          <a:latin typeface="+mn-lt"/>
                          <a:ea typeface="+mn-ea"/>
                          <a:cs typeface="+mn-cs"/>
                        </a:rPr>
                        <a:t>Multiple null elements can be stored.</a:t>
                      </a:r>
                      <a:endParaRPr lang="en-US" dirty="0"/>
                    </a:p>
                  </a:txBody>
                  <a:tcPr/>
                </a:tc>
                <a:tc>
                  <a:txBody>
                    <a:bodyPr/>
                    <a:lstStyle/>
                    <a:p>
                      <a:r>
                        <a:rPr lang="en-IN" sz="1800" b="0" i="0" kern="1200" dirty="0">
                          <a:solidFill>
                            <a:schemeClr val="dk1"/>
                          </a:solidFill>
                          <a:effectLst/>
                          <a:latin typeface="+mn-lt"/>
                          <a:ea typeface="+mn-ea"/>
                          <a:cs typeface="+mn-cs"/>
                        </a:rPr>
                        <a:t>Null element can store only once.</a:t>
                      </a:r>
                      <a:endParaRPr lang="en-US" dirty="0"/>
                    </a:p>
                  </a:txBody>
                  <a:tcPr/>
                </a:tc>
                <a:extLst>
                  <a:ext uri="{0D108BD9-81ED-4DB2-BD59-A6C34878D82A}">
                    <a16:rowId xmlns:a16="http://schemas.microsoft.com/office/drawing/2014/main" val="3550944830"/>
                  </a:ext>
                </a:extLst>
              </a:tr>
              <a:tr h="370840">
                <a:tc>
                  <a:txBody>
                    <a:bodyPr/>
                    <a:lstStyle/>
                    <a:p>
                      <a:r>
                        <a:rPr lang="en-IN" sz="1800" b="0" i="0" kern="1200" dirty="0">
                          <a:solidFill>
                            <a:schemeClr val="dk1"/>
                          </a:solidFill>
                          <a:effectLst/>
                          <a:latin typeface="+mn-lt"/>
                          <a:ea typeface="+mn-ea"/>
                          <a:cs typeface="+mn-cs"/>
                        </a:rPr>
                        <a:t>List implementations are </a:t>
                      </a:r>
                      <a:r>
                        <a:rPr lang="en-IN" sz="1800" b="0" i="0" kern="1200" dirty="0" err="1">
                          <a:solidFill>
                            <a:schemeClr val="dk1"/>
                          </a:solidFill>
                          <a:effectLst/>
                          <a:latin typeface="+mn-lt"/>
                          <a:ea typeface="+mn-ea"/>
                          <a:cs typeface="+mn-cs"/>
                        </a:rPr>
                        <a:t>ArrayList</a:t>
                      </a:r>
                      <a:r>
                        <a:rPr lang="en-IN" sz="1800" b="0" i="0" kern="1200" dirty="0">
                          <a:solidFill>
                            <a:schemeClr val="dk1"/>
                          </a:solidFill>
                          <a:effectLst/>
                          <a:latin typeface="+mn-lt"/>
                          <a:ea typeface="+mn-ea"/>
                          <a:cs typeface="+mn-cs"/>
                        </a:rPr>
                        <a:t>, LinkedList, Vector, Stack</a:t>
                      </a:r>
                      <a:endParaRPr lang="en-US" dirty="0"/>
                    </a:p>
                  </a:txBody>
                  <a:tcPr/>
                </a:tc>
                <a:tc>
                  <a:txBody>
                    <a:bodyPr/>
                    <a:lstStyle/>
                    <a:p>
                      <a:r>
                        <a:rPr lang="en-IN" sz="1800" b="0" i="0" kern="1200" dirty="0">
                          <a:solidFill>
                            <a:schemeClr val="dk1"/>
                          </a:solidFill>
                          <a:effectLst/>
                          <a:latin typeface="+mn-lt"/>
                          <a:ea typeface="+mn-ea"/>
                          <a:cs typeface="+mn-cs"/>
                        </a:rPr>
                        <a:t>Set implementations are HashSet, </a:t>
                      </a:r>
                      <a:r>
                        <a:rPr lang="en-IN" sz="1800" b="0" i="0" kern="1200" dirty="0" err="1">
                          <a:solidFill>
                            <a:schemeClr val="dk1"/>
                          </a:solidFill>
                          <a:effectLst/>
                          <a:latin typeface="+mn-lt"/>
                          <a:ea typeface="+mn-ea"/>
                          <a:cs typeface="+mn-cs"/>
                        </a:rPr>
                        <a:t>LinkedHashSet</a:t>
                      </a:r>
                      <a:r>
                        <a:rPr lang="en-IN" sz="1800" b="0" i="0" kern="1200" dirty="0">
                          <a:solidFill>
                            <a:schemeClr val="dk1"/>
                          </a:solidFill>
                          <a:effectLst/>
                          <a:latin typeface="+mn-lt"/>
                          <a:ea typeface="+mn-ea"/>
                          <a:cs typeface="+mn-cs"/>
                        </a:rPr>
                        <a:t>.</a:t>
                      </a:r>
                      <a:endParaRPr lang="en-US" dirty="0"/>
                    </a:p>
                  </a:txBody>
                  <a:tcPr/>
                </a:tc>
                <a:extLst>
                  <a:ext uri="{0D108BD9-81ED-4DB2-BD59-A6C34878D82A}">
                    <a16:rowId xmlns:a16="http://schemas.microsoft.com/office/drawing/2014/main" val="854084748"/>
                  </a:ext>
                </a:extLst>
              </a:tr>
            </a:tbl>
          </a:graphicData>
        </a:graphic>
      </p:graphicFrame>
    </p:spTree>
    <p:extLst>
      <p:ext uri="{BB962C8B-B14F-4D97-AF65-F5344CB8AC3E}">
        <p14:creationId xmlns:p14="http://schemas.microsoft.com/office/powerpoint/2010/main" val="417189794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64326-3BCE-47AC-955F-0EE43DBF50D0}"/>
              </a:ext>
            </a:extLst>
          </p:cNvPr>
          <p:cNvSpPr>
            <a:spLocks noGrp="1"/>
          </p:cNvSpPr>
          <p:nvPr>
            <p:ph type="title"/>
          </p:nvPr>
        </p:nvSpPr>
        <p:spPr/>
        <p:txBody>
          <a:bodyPr/>
          <a:lstStyle/>
          <a:p>
            <a:r>
              <a:rPr lang="en-US" dirty="0"/>
              <a:t>Map - Java</a:t>
            </a:r>
          </a:p>
        </p:txBody>
      </p:sp>
      <p:sp>
        <p:nvSpPr>
          <p:cNvPr id="6" name="Content Placeholder 5">
            <a:extLst>
              <a:ext uri="{FF2B5EF4-FFF2-40B4-BE49-F238E27FC236}">
                <a16:creationId xmlns:a16="http://schemas.microsoft.com/office/drawing/2014/main" id="{82C248B4-D907-E934-D7D1-9036E4BC66A4}"/>
              </a:ext>
            </a:extLst>
          </p:cNvPr>
          <p:cNvSpPr>
            <a:spLocks noGrp="1"/>
          </p:cNvSpPr>
          <p:nvPr>
            <p:ph idx="1"/>
          </p:nvPr>
        </p:nvSpPr>
        <p:spPr/>
        <p:txBody>
          <a:bodyPr/>
          <a:lstStyle/>
          <a:p>
            <a:r>
              <a:rPr lang="en-US" dirty="0"/>
              <a:t>Map contains the value in the basis of key. </a:t>
            </a:r>
          </a:p>
          <a:p>
            <a:pPr marL="0" indent="0">
              <a:buNone/>
            </a:pPr>
            <a:r>
              <a:rPr lang="en-US" dirty="0" err="1"/>
              <a:t>i.e</a:t>
            </a:r>
            <a:r>
              <a:rPr lang="en-US" dirty="0"/>
              <a:t> key and value pair. Each key and value</a:t>
            </a:r>
          </a:p>
          <a:p>
            <a:pPr marL="0" indent="0">
              <a:buNone/>
            </a:pPr>
            <a:r>
              <a:rPr lang="en-US" dirty="0"/>
              <a:t>known as entry.</a:t>
            </a:r>
          </a:p>
          <a:p>
            <a:r>
              <a:rPr lang="en-US" dirty="0"/>
              <a:t>Map don’t allow duplicate keys, but can have</a:t>
            </a:r>
          </a:p>
          <a:p>
            <a:pPr marL="0" indent="0">
              <a:buNone/>
            </a:pPr>
            <a:r>
              <a:rPr lang="en-US" dirty="0"/>
              <a:t>duplicate values.</a:t>
            </a:r>
          </a:p>
          <a:p>
            <a:r>
              <a:rPr lang="en-US" dirty="0"/>
              <a:t>Map is mainly used If you have search, update</a:t>
            </a:r>
          </a:p>
          <a:p>
            <a:pPr marL="0" indent="0">
              <a:buNone/>
            </a:pPr>
            <a:r>
              <a:rPr lang="en-US" dirty="0"/>
              <a:t>or delete element on the basis of keys.</a:t>
            </a:r>
          </a:p>
        </p:txBody>
      </p:sp>
      <p:pic>
        <p:nvPicPr>
          <p:cNvPr id="7" name="Picture 6">
            <a:extLst>
              <a:ext uri="{FF2B5EF4-FFF2-40B4-BE49-F238E27FC236}">
                <a16:creationId xmlns:a16="http://schemas.microsoft.com/office/drawing/2014/main" id="{D74FBB9E-8128-7609-A791-D682C7572C4C}"/>
              </a:ext>
            </a:extLst>
          </p:cNvPr>
          <p:cNvPicPr>
            <a:picLocks noChangeAspect="1"/>
          </p:cNvPicPr>
          <p:nvPr/>
        </p:nvPicPr>
        <p:blipFill>
          <a:blip r:embed="rId2"/>
          <a:stretch>
            <a:fillRect/>
          </a:stretch>
        </p:blipFill>
        <p:spPr>
          <a:xfrm>
            <a:off x="8329710" y="2454441"/>
            <a:ext cx="3122013" cy="3338095"/>
          </a:xfrm>
          <a:prstGeom prst="rect">
            <a:avLst/>
          </a:prstGeom>
        </p:spPr>
      </p:pic>
    </p:spTree>
    <p:extLst>
      <p:ext uri="{BB962C8B-B14F-4D97-AF65-F5344CB8AC3E}">
        <p14:creationId xmlns:p14="http://schemas.microsoft.com/office/powerpoint/2010/main" val="7611778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C7DF61-4358-F80C-6E4F-34D583B3D130}"/>
              </a:ext>
            </a:extLst>
          </p:cNvPr>
          <p:cNvSpPr>
            <a:spLocks noGrp="1"/>
          </p:cNvSpPr>
          <p:nvPr>
            <p:ph type="title"/>
          </p:nvPr>
        </p:nvSpPr>
        <p:spPr/>
        <p:txBody>
          <a:bodyPr/>
          <a:lstStyle/>
          <a:p>
            <a:r>
              <a:rPr lang="en-US" dirty="0"/>
              <a:t>HashMap - Java</a:t>
            </a:r>
          </a:p>
        </p:txBody>
      </p:sp>
      <p:sp>
        <p:nvSpPr>
          <p:cNvPr id="3" name="Content Placeholder 2">
            <a:extLst>
              <a:ext uri="{FF2B5EF4-FFF2-40B4-BE49-F238E27FC236}">
                <a16:creationId xmlns:a16="http://schemas.microsoft.com/office/drawing/2014/main" id="{618FB04D-A5FB-FED4-9803-168C7A756AAA}"/>
              </a:ext>
            </a:extLst>
          </p:cNvPr>
          <p:cNvSpPr>
            <a:spLocks noGrp="1"/>
          </p:cNvSpPr>
          <p:nvPr>
            <p:ph idx="1"/>
          </p:nvPr>
        </p:nvSpPr>
        <p:spPr/>
        <p:txBody>
          <a:bodyPr/>
          <a:lstStyle/>
          <a:p>
            <a:r>
              <a:rPr lang="en-US" dirty="0"/>
              <a:t>HashMap is the implementation of Map, but it doesn’t maintain any order.</a:t>
            </a:r>
          </a:p>
          <a:p>
            <a:r>
              <a:rPr lang="en-US" dirty="0" err="1"/>
              <a:t>LinkedHashMap</a:t>
            </a:r>
            <a:r>
              <a:rPr lang="en-US" dirty="0"/>
              <a:t> allows one null key and </a:t>
            </a:r>
          </a:p>
          <a:p>
            <a:pPr marL="0" indent="0">
              <a:buNone/>
            </a:pPr>
            <a:r>
              <a:rPr lang="en-US" dirty="0" err="1"/>
              <a:t>mutiple</a:t>
            </a:r>
            <a:r>
              <a:rPr lang="en-US" dirty="0"/>
              <a:t> null values.</a:t>
            </a:r>
          </a:p>
          <a:p>
            <a:endParaRPr lang="en-US" dirty="0"/>
          </a:p>
          <a:p>
            <a:pPr marL="0" indent="0">
              <a:buNone/>
            </a:pPr>
            <a:r>
              <a:rPr lang="en-US" dirty="0"/>
              <a:t>Disadvantage:</a:t>
            </a:r>
          </a:p>
          <a:p>
            <a:r>
              <a:rPr lang="en-US" dirty="0"/>
              <a:t>It doesn’t maintain the insertion order.</a:t>
            </a:r>
          </a:p>
          <a:p>
            <a:endParaRPr lang="en-US" dirty="0"/>
          </a:p>
        </p:txBody>
      </p:sp>
      <p:pic>
        <p:nvPicPr>
          <p:cNvPr id="4" name="Picture 3">
            <a:extLst>
              <a:ext uri="{FF2B5EF4-FFF2-40B4-BE49-F238E27FC236}">
                <a16:creationId xmlns:a16="http://schemas.microsoft.com/office/drawing/2014/main" id="{E55D1646-6BDB-7D77-7136-55C6C3BFBDC2}"/>
              </a:ext>
            </a:extLst>
          </p:cNvPr>
          <p:cNvPicPr>
            <a:picLocks noChangeAspect="1"/>
          </p:cNvPicPr>
          <p:nvPr/>
        </p:nvPicPr>
        <p:blipFill>
          <a:blip r:embed="rId2"/>
          <a:stretch>
            <a:fillRect/>
          </a:stretch>
        </p:blipFill>
        <p:spPr>
          <a:xfrm>
            <a:off x="7688707" y="2988417"/>
            <a:ext cx="2794144" cy="2025754"/>
          </a:xfrm>
          <a:prstGeom prst="rect">
            <a:avLst/>
          </a:prstGeom>
        </p:spPr>
      </p:pic>
    </p:spTree>
    <p:extLst>
      <p:ext uri="{BB962C8B-B14F-4D97-AF65-F5344CB8AC3E}">
        <p14:creationId xmlns:p14="http://schemas.microsoft.com/office/powerpoint/2010/main" val="53569793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D97A94-2CD6-7A06-03F2-9DBE598FA04E}"/>
              </a:ext>
            </a:extLst>
          </p:cNvPr>
          <p:cNvSpPr>
            <a:spLocks noGrp="1"/>
          </p:cNvSpPr>
          <p:nvPr>
            <p:ph type="title"/>
          </p:nvPr>
        </p:nvSpPr>
        <p:spPr/>
        <p:txBody>
          <a:bodyPr/>
          <a:lstStyle/>
          <a:p>
            <a:r>
              <a:rPr lang="en-US" dirty="0" err="1"/>
              <a:t>LinkedHashMap</a:t>
            </a:r>
            <a:r>
              <a:rPr lang="en-US" dirty="0"/>
              <a:t> - Java</a:t>
            </a:r>
          </a:p>
        </p:txBody>
      </p:sp>
      <p:sp>
        <p:nvSpPr>
          <p:cNvPr id="3" name="Content Placeholder 2">
            <a:extLst>
              <a:ext uri="{FF2B5EF4-FFF2-40B4-BE49-F238E27FC236}">
                <a16:creationId xmlns:a16="http://schemas.microsoft.com/office/drawing/2014/main" id="{4CFEDB99-5427-ECE7-A11C-A93DDAEBDFAB}"/>
              </a:ext>
            </a:extLst>
          </p:cNvPr>
          <p:cNvSpPr>
            <a:spLocks noGrp="1"/>
          </p:cNvSpPr>
          <p:nvPr>
            <p:ph idx="1"/>
          </p:nvPr>
        </p:nvSpPr>
        <p:spPr/>
        <p:txBody>
          <a:bodyPr/>
          <a:lstStyle/>
          <a:p>
            <a:r>
              <a:rPr lang="en-US" dirty="0" err="1"/>
              <a:t>LinkedHashMap</a:t>
            </a:r>
            <a:r>
              <a:rPr lang="en-US" dirty="0"/>
              <a:t> is the implementation of Map. It Inherits HashMap class.</a:t>
            </a:r>
          </a:p>
          <a:p>
            <a:r>
              <a:rPr lang="en-US" dirty="0" err="1"/>
              <a:t>LinkedHashMap</a:t>
            </a:r>
            <a:r>
              <a:rPr lang="en-US" dirty="0"/>
              <a:t> maintains the insertion order.</a:t>
            </a:r>
          </a:p>
          <a:p>
            <a:r>
              <a:rPr lang="en-US" dirty="0" err="1"/>
              <a:t>LinkedHashMap</a:t>
            </a:r>
            <a:r>
              <a:rPr lang="en-US" dirty="0"/>
              <a:t> allows null keys and values.</a:t>
            </a:r>
          </a:p>
        </p:txBody>
      </p:sp>
    </p:spTree>
    <p:extLst>
      <p:ext uri="{BB962C8B-B14F-4D97-AF65-F5344CB8AC3E}">
        <p14:creationId xmlns:p14="http://schemas.microsoft.com/office/powerpoint/2010/main" val="6962340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E818E-3B37-D200-7E39-262F78E265ED}"/>
              </a:ext>
            </a:extLst>
          </p:cNvPr>
          <p:cNvSpPr>
            <a:spLocks noGrp="1"/>
          </p:cNvSpPr>
          <p:nvPr>
            <p:ph type="title"/>
          </p:nvPr>
        </p:nvSpPr>
        <p:spPr/>
        <p:txBody>
          <a:bodyPr/>
          <a:lstStyle/>
          <a:p>
            <a:r>
              <a:rPr lang="en-US" dirty="0"/>
              <a:t>Objects - Java</a:t>
            </a:r>
          </a:p>
        </p:txBody>
      </p:sp>
      <p:sp>
        <p:nvSpPr>
          <p:cNvPr id="3" name="Content Placeholder 2">
            <a:extLst>
              <a:ext uri="{FF2B5EF4-FFF2-40B4-BE49-F238E27FC236}">
                <a16:creationId xmlns:a16="http://schemas.microsoft.com/office/drawing/2014/main" id="{9D468756-A0BB-2595-6473-A10158FE727B}"/>
              </a:ext>
            </a:extLst>
          </p:cNvPr>
          <p:cNvSpPr>
            <a:spLocks noGrp="1"/>
          </p:cNvSpPr>
          <p:nvPr>
            <p:ph idx="1"/>
          </p:nvPr>
        </p:nvSpPr>
        <p:spPr/>
        <p:txBody>
          <a:bodyPr/>
          <a:lstStyle/>
          <a:p>
            <a:r>
              <a:rPr lang="en-US" dirty="0"/>
              <a:t>It’s a real world entity, whatever we see can be called as an object which have attributes and methods.</a:t>
            </a:r>
          </a:p>
          <a:p>
            <a:r>
              <a:rPr lang="en-US" dirty="0" err="1"/>
              <a:t>Eg.</a:t>
            </a:r>
            <a:r>
              <a:rPr lang="en-US" dirty="0"/>
              <a:t> car is an object, which have attribute such as weight, color and methods like drive and break.</a:t>
            </a:r>
          </a:p>
          <a:p>
            <a:pPr marL="914400" lvl="2" indent="0">
              <a:buNone/>
            </a:pPr>
            <a:endParaRPr lang="en-US" dirty="0"/>
          </a:p>
          <a:p>
            <a:pPr marL="914400" lvl="2" indent="0">
              <a:buNone/>
            </a:pPr>
            <a:endParaRPr lang="en-US" dirty="0"/>
          </a:p>
        </p:txBody>
      </p:sp>
      <p:pic>
        <p:nvPicPr>
          <p:cNvPr id="6" name="Picture 5">
            <a:extLst>
              <a:ext uri="{FF2B5EF4-FFF2-40B4-BE49-F238E27FC236}">
                <a16:creationId xmlns:a16="http://schemas.microsoft.com/office/drawing/2014/main" id="{396A67DB-C117-881E-9E75-0CDB6802B030}"/>
              </a:ext>
            </a:extLst>
          </p:cNvPr>
          <p:cNvPicPr>
            <a:picLocks noChangeAspect="1"/>
          </p:cNvPicPr>
          <p:nvPr/>
        </p:nvPicPr>
        <p:blipFill>
          <a:blip r:embed="rId2"/>
          <a:stretch>
            <a:fillRect/>
          </a:stretch>
        </p:blipFill>
        <p:spPr>
          <a:xfrm>
            <a:off x="8360277" y="3369929"/>
            <a:ext cx="2425700" cy="2654300"/>
          </a:xfrm>
          <a:prstGeom prst="rect">
            <a:avLst/>
          </a:prstGeom>
        </p:spPr>
      </p:pic>
    </p:spTree>
    <p:extLst>
      <p:ext uri="{BB962C8B-B14F-4D97-AF65-F5344CB8AC3E}">
        <p14:creationId xmlns:p14="http://schemas.microsoft.com/office/powerpoint/2010/main" val="377905717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AC76A2-482F-A65F-528F-72129A8D3DFB}"/>
              </a:ext>
            </a:extLst>
          </p:cNvPr>
          <p:cNvSpPr>
            <a:spLocks noGrp="1"/>
          </p:cNvSpPr>
          <p:nvPr>
            <p:ph type="title"/>
          </p:nvPr>
        </p:nvSpPr>
        <p:spPr/>
        <p:txBody>
          <a:bodyPr/>
          <a:lstStyle/>
          <a:p>
            <a:r>
              <a:rPr lang="en-US" dirty="0" err="1"/>
              <a:t>TreeMap</a:t>
            </a:r>
            <a:r>
              <a:rPr lang="en-US" dirty="0"/>
              <a:t> - Java</a:t>
            </a:r>
          </a:p>
        </p:txBody>
      </p:sp>
      <p:sp>
        <p:nvSpPr>
          <p:cNvPr id="3" name="Content Placeholder 2">
            <a:extLst>
              <a:ext uri="{FF2B5EF4-FFF2-40B4-BE49-F238E27FC236}">
                <a16:creationId xmlns:a16="http://schemas.microsoft.com/office/drawing/2014/main" id="{B1981D30-8E86-550B-790B-65F4547B9C6B}"/>
              </a:ext>
            </a:extLst>
          </p:cNvPr>
          <p:cNvSpPr>
            <a:spLocks noGrp="1"/>
          </p:cNvSpPr>
          <p:nvPr>
            <p:ph idx="1"/>
          </p:nvPr>
        </p:nvSpPr>
        <p:spPr/>
        <p:txBody>
          <a:bodyPr/>
          <a:lstStyle/>
          <a:p>
            <a:r>
              <a:rPr lang="en-US" dirty="0" err="1"/>
              <a:t>TreeMap</a:t>
            </a:r>
            <a:r>
              <a:rPr lang="en-US" dirty="0"/>
              <a:t> is the implementation of Map and </a:t>
            </a:r>
            <a:r>
              <a:rPr lang="en-US" dirty="0" err="1"/>
              <a:t>SortedMap</a:t>
            </a:r>
            <a:r>
              <a:rPr lang="en-US" dirty="0"/>
              <a:t>.</a:t>
            </a:r>
          </a:p>
          <a:p>
            <a:r>
              <a:rPr lang="en-US" dirty="0"/>
              <a:t>It maintains ascending order.</a:t>
            </a:r>
          </a:p>
          <a:p>
            <a:r>
              <a:rPr lang="en-US" dirty="0" err="1"/>
              <a:t>TreeMap</a:t>
            </a:r>
            <a:r>
              <a:rPr lang="en-US" dirty="0"/>
              <a:t> doesn’t allow any </a:t>
            </a:r>
            <a:r>
              <a:rPr lang="en-US"/>
              <a:t>null key.</a:t>
            </a:r>
            <a:endParaRPr lang="en-US" dirty="0"/>
          </a:p>
        </p:txBody>
      </p:sp>
    </p:spTree>
    <p:extLst>
      <p:ext uri="{BB962C8B-B14F-4D97-AF65-F5344CB8AC3E}">
        <p14:creationId xmlns:p14="http://schemas.microsoft.com/office/powerpoint/2010/main" val="211558236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29B99-290D-3C72-2569-53810066BBCE}"/>
              </a:ext>
            </a:extLst>
          </p:cNvPr>
          <p:cNvSpPr>
            <a:spLocks noGrp="1"/>
          </p:cNvSpPr>
          <p:nvPr>
            <p:ph type="title"/>
          </p:nvPr>
        </p:nvSpPr>
        <p:spPr/>
        <p:txBody>
          <a:bodyPr/>
          <a:lstStyle/>
          <a:p>
            <a:r>
              <a:rPr lang="en-US" dirty="0"/>
              <a:t>Mutable vs Immutable</a:t>
            </a:r>
          </a:p>
        </p:txBody>
      </p:sp>
      <p:sp>
        <p:nvSpPr>
          <p:cNvPr id="3" name="Content Placeholder 2">
            <a:extLst>
              <a:ext uri="{FF2B5EF4-FFF2-40B4-BE49-F238E27FC236}">
                <a16:creationId xmlns:a16="http://schemas.microsoft.com/office/drawing/2014/main" id="{3505693F-7220-D5B0-E287-639B310790CD}"/>
              </a:ext>
            </a:extLst>
          </p:cNvPr>
          <p:cNvSpPr>
            <a:spLocks noGrp="1"/>
          </p:cNvSpPr>
          <p:nvPr>
            <p:ph idx="1"/>
          </p:nvPr>
        </p:nvSpPr>
        <p:spPr/>
        <p:txBody>
          <a:bodyPr>
            <a:normAutofit lnSpcReduction="10000"/>
          </a:bodyPr>
          <a:lstStyle/>
          <a:p>
            <a:r>
              <a:rPr lang="en-US" dirty="0"/>
              <a:t>Difference between mutable and immutable.</a:t>
            </a:r>
          </a:p>
          <a:p>
            <a:r>
              <a:rPr lang="en-US" dirty="0"/>
              <a:t>Mutable:</a:t>
            </a:r>
          </a:p>
          <a:p>
            <a:pPr lvl="1"/>
            <a:r>
              <a:rPr lang="en-US" sz="1800" dirty="0"/>
              <a:t>Fields can be changed after object creation.</a:t>
            </a:r>
          </a:p>
          <a:p>
            <a:pPr lvl="1"/>
            <a:r>
              <a:rPr lang="en-US" sz="1800" dirty="0"/>
              <a:t>It allows the modification, using an inbuild methods.</a:t>
            </a:r>
          </a:p>
          <a:p>
            <a:pPr lvl="1"/>
            <a:r>
              <a:rPr lang="en-US" sz="1800" dirty="0"/>
              <a:t>It will have both get and set methods</a:t>
            </a:r>
          </a:p>
          <a:p>
            <a:pPr lvl="1"/>
            <a:r>
              <a:rPr lang="en-US" sz="1800" dirty="0" err="1"/>
              <a:t>Eg.</a:t>
            </a:r>
            <a:r>
              <a:rPr lang="en-US" sz="1800" dirty="0"/>
              <a:t> StringBuilder, </a:t>
            </a:r>
            <a:r>
              <a:rPr lang="en-US" sz="1800" dirty="0" err="1"/>
              <a:t>StringBuffer</a:t>
            </a:r>
            <a:r>
              <a:rPr lang="en-US" sz="1800" dirty="0"/>
              <a:t>, </a:t>
            </a:r>
            <a:r>
              <a:rPr lang="en-US" sz="1800" dirty="0" err="1"/>
              <a:t>java.util.Date</a:t>
            </a:r>
            <a:endParaRPr lang="en-US" sz="1800" dirty="0"/>
          </a:p>
          <a:p>
            <a:pPr marL="457200" lvl="1" indent="0">
              <a:buNone/>
            </a:pPr>
            <a:endParaRPr lang="en-US" dirty="0"/>
          </a:p>
          <a:p>
            <a:r>
              <a:rPr lang="en-US" dirty="0"/>
              <a:t>Immutable:</a:t>
            </a:r>
          </a:p>
          <a:p>
            <a:pPr lvl="1"/>
            <a:r>
              <a:rPr lang="en-US" sz="1800" dirty="0"/>
              <a:t>Fields cannot be changed after the object creation.</a:t>
            </a:r>
          </a:p>
          <a:p>
            <a:pPr lvl="1"/>
            <a:r>
              <a:rPr lang="en-US" sz="1800" dirty="0"/>
              <a:t>Not allow to modify.</a:t>
            </a:r>
          </a:p>
          <a:p>
            <a:pPr lvl="1"/>
            <a:r>
              <a:rPr lang="en-US" sz="1800" dirty="0"/>
              <a:t>It will have only get methods</a:t>
            </a:r>
          </a:p>
          <a:p>
            <a:pPr lvl="1"/>
            <a:r>
              <a:rPr lang="en-US" sz="1800" dirty="0" err="1"/>
              <a:t>Eg.</a:t>
            </a:r>
            <a:r>
              <a:rPr lang="en-US" sz="1800" dirty="0"/>
              <a:t> String, int, final, private.</a:t>
            </a:r>
          </a:p>
          <a:p>
            <a:pPr lvl="1"/>
            <a:endParaRPr lang="en-US" dirty="0"/>
          </a:p>
        </p:txBody>
      </p:sp>
    </p:spTree>
    <p:extLst>
      <p:ext uri="{BB962C8B-B14F-4D97-AF65-F5344CB8AC3E}">
        <p14:creationId xmlns:p14="http://schemas.microsoft.com/office/powerpoint/2010/main" val="531818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2FB785-6821-B0F0-9D20-07D2D5EE1753}"/>
              </a:ext>
            </a:extLst>
          </p:cNvPr>
          <p:cNvSpPr>
            <a:spLocks noGrp="1"/>
          </p:cNvSpPr>
          <p:nvPr>
            <p:ph type="title"/>
          </p:nvPr>
        </p:nvSpPr>
        <p:spPr/>
        <p:txBody>
          <a:bodyPr/>
          <a:lstStyle/>
          <a:p>
            <a:r>
              <a:rPr lang="en-US" dirty="0"/>
              <a:t>Class - Java</a:t>
            </a:r>
          </a:p>
        </p:txBody>
      </p:sp>
      <p:sp>
        <p:nvSpPr>
          <p:cNvPr id="3" name="Content Placeholder 2">
            <a:extLst>
              <a:ext uri="{FF2B5EF4-FFF2-40B4-BE49-F238E27FC236}">
                <a16:creationId xmlns:a16="http://schemas.microsoft.com/office/drawing/2014/main" id="{94E11CFF-9FAA-E0C9-6E2E-CAA1EFB522D5}"/>
              </a:ext>
            </a:extLst>
          </p:cNvPr>
          <p:cNvSpPr>
            <a:spLocks noGrp="1"/>
          </p:cNvSpPr>
          <p:nvPr>
            <p:ph idx="1"/>
          </p:nvPr>
        </p:nvSpPr>
        <p:spPr/>
        <p:txBody>
          <a:bodyPr/>
          <a:lstStyle/>
          <a:p>
            <a:r>
              <a:rPr lang="en-US" dirty="0"/>
              <a:t>Is a blue print or a prototype from which objects are created.</a:t>
            </a:r>
          </a:p>
          <a:p>
            <a:r>
              <a:rPr lang="en-US" dirty="0" err="1"/>
              <a:t>Eg.</a:t>
            </a:r>
            <a:r>
              <a:rPr lang="en-US" dirty="0"/>
              <a:t> Dog,</a:t>
            </a:r>
          </a:p>
          <a:p>
            <a:endParaRPr lang="en-US" dirty="0"/>
          </a:p>
        </p:txBody>
      </p:sp>
      <p:pic>
        <p:nvPicPr>
          <p:cNvPr id="4" name="Picture 3">
            <a:extLst>
              <a:ext uri="{FF2B5EF4-FFF2-40B4-BE49-F238E27FC236}">
                <a16:creationId xmlns:a16="http://schemas.microsoft.com/office/drawing/2014/main" id="{D01D55FF-DA17-74EE-CF43-29D5F72F8366}"/>
              </a:ext>
            </a:extLst>
          </p:cNvPr>
          <p:cNvPicPr>
            <a:picLocks noChangeAspect="1"/>
          </p:cNvPicPr>
          <p:nvPr/>
        </p:nvPicPr>
        <p:blipFill>
          <a:blip r:embed="rId2"/>
          <a:stretch>
            <a:fillRect/>
          </a:stretch>
        </p:blipFill>
        <p:spPr>
          <a:xfrm>
            <a:off x="6670429" y="3047830"/>
            <a:ext cx="1990397" cy="2983180"/>
          </a:xfrm>
          <a:prstGeom prst="rect">
            <a:avLst/>
          </a:prstGeom>
        </p:spPr>
      </p:pic>
      <p:pic>
        <p:nvPicPr>
          <p:cNvPr id="6" name="Picture 5">
            <a:extLst>
              <a:ext uri="{FF2B5EF4-FFF2-40B4-BE49-F238E27FC236}">
                <a16:creationId xmlns:a16="http://schemas.microsoft.com/office/drawing/2014/main" id="{3D7AF534-CE39-E7E9-226E-6207F47EE66A}"/>
              </a:ext>
            </a:extLst>
          </p:cNvPr>
          <p:cNvPicPr>
            <a:picLocks noChangeAspect="1"/>
          </p:cNvPicPr>
          <p:nvPr/>
        </p:nvPicPr>
        <p:blipFill>
          <a:blip r:embed="rId3"/>
          <a:stretch>
            <a:fillRect/>
          </a:stretch>
        </p:blipFill>
        <p:spPr>
          <a:xfrm>
            <a:off x="350624" y="3047829"/>
            <a:ext cx="2566738" cy="1283369"/>
          </a:xfrm>
          <a:prstGeom prst="rect">
            <a:avLst/>
          </a:prstGeom>
        </p:spPr>
      </p:pic>
      <p:pic>
        <p:nvPicPr>
          <p:cNvPr id="7" name="Picture 6">
            <a:extLst>
              <a:ext uri="{FF2B5EF4-FFF2-40B4-BE49-F238E27FC236}">
                <a16:creationId xmlns:a16="http://schemas.microsoft.com/office/drawing/2014/main" id="{7CDDF27A-2D27-E76D-833C-DCFFF8DE92CE}"/>
              </a:ext>
            </a:extLst>
          </p:cNvPr>
          <p:cNvPicPr>
            <a:picLocks noChangeAspect="1"/>
          </p:cNvPicPr>
          <p:nvPr/>
        </p:nvPicPr>
        <p:blipFill>
          <a:blip r:embed="rId4"/>
          <a:stretch>
            <a:fillRect/>
          </a:stretch>
        </p:blipFill>
        <p:spPr>
          <a:xfrm>
            <a:off x="350623" y="4527818"/>
            <a:ext cx="2566739" cy="1452524"/>
          </a:xfrm>
          <a:prstGeom prst="rect">
            <a:avLst/>
          </a:prstGeom>
        </p:spPr>
      </p:pic>
      <p:pic>
        <p:nvPicPr>
          <p:cNvPr id="8" name="Picture 7">
            <a:extLst>
              <a:ext uri="{FF2B5EF4-FFF2-40B4-BE49-F238E27FC236}">
                <a16:creationId xmlns:a16="http://schemas.microsoft.com/office/drawing/2014/main" id="{9E07AB43-62D8-D839-28BA-AEEDD9C6982C}"/>
              </a:ext>
            </a:extLst>
          </p:cNvPr>
          <p:cNvPicPr>
            <a:picLocks noChangeAspect="1"/>
          </p:cNvPicPr>
          <p:nvPr/>
        </p:nvPicPr>
        <p:blipFill>
          <a:blip r:embed="rId5"/>
          <a:stretch>
            <a:fillRect/>
          </a:stretch>
        </p:blipFill>
        <p:spPr>
          <a:xfrm>
            <a:off x="3207570" y="3760858"/>
            <a:ext cx="3352769" cy="1769674"/>
          </a:xfrm>
          <a:prstGeom prst="rect">
            <a:avLst/>
          </a:prstGeom>
        </p:spPr>
      </p:pic>
      <p:pic>
        <p:nvPicPr>
          <p:cNvPr id="9" name="Picture 8">
            <a:extLst>
              <a:ext uri="{FF2B5EF4-FFF2-40B4-BE49-F238E27FC236}">
                <a16:creationId xmlns:a16="http://schemas.microsoft.com/office/drawing/2014/main" id="{C6AC6A04-8F87-1B5D-F6C9-EEA1F026CB0B}"/>
              </a:ext>
            </a:extLst>
          </p:cNvPr>
          <p:cNvPicPr>
            <a:picLocks noChangeAspect="1"/>
          </p:cNvPicPr>
          <p:nvPr/>
        </p:nvPicPr>
        <p:blipFill>
          <a:blip r:embed="rId6"/>
          <a:stretch>
            <a:fillRect/>
          </a:stretch>
        </p:blipFill>
        <p:spPr>
          <a:xfrm>
            <a:off x="8929709" y="3748898"/>
            <a:ext cx="3145081" cy="1753129"/>
          </a:xfrm>
          <a:prstGeom prst="rect">
            <a:avLst/>
          </a:prstGeom>
        </p:spPr>
      </p:pic>
      <p:pic>
        <p:nvPicPr>
          <p:cNvPr id="10" name="Picture 9">
            <a:extLst>
              <a:ext uri="{FF2B5EF4-FFF2-40B4-BE49-F238E27FC236}">
                <a16:creationId xmlns:a16="http://schemas.microsoft.com/office/drawing/2014/main" id="{86CBEBC3-1E1E-502A-4337-3A1F5E0FAB9C}"/>
              </a:ext>
            </a:extLst>
          </p:cNvPr>
          <p:cNvPicPr>
            <a:picLocks noChangeAspect="1"/>
          </p:cNvPicPr>
          <p:nvPr/>
        </p:nvPicPr>
        <p:blipFill>
          <a:blip r:embed="rId7"/>
          <a:stretch>
            <a:fillRect/>
          </a:stretch>
        </p:blipFill>
        <p:spPr>
          <a:xfrm>
            <a:off x="10924249" y="5357883"/>
            <a:ext cx="1127985" cy="144144"/>
          </a:xfrm>
          <a:prstGeom prst="rect">
            <a:avLst/>
          </a:prstGeom>
        </p:spPr>
      </p:pic>
    </p:spTree>
    <p:extLst>
      <p:ext uri="{BB962C8B-B14F-4D97-AF65-F5344CB8AC3E}">
        <p14:creationId xmlns:p14="http://schemas.microsoft.com/office/powerpoint/2010/main" val="22490908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10758F-3560-DB8F-E64A-FB1292E47BC0}"/>
              </a:ext>
            </a:extLst>
          </p:cNvPr>
          <p:cNvSpPr>
            <a:spLocks noGrp="1"/>
          </p:cNvSpPr>
          <p:nvPr>
            <p:ph type="title"/>
          </p:nvPr>
        </p:nvSpPr>
        <p:spPr/>
        <p:txBody>
          <a:bodyPr/>
          <a:lstStyle/>
          <a:p>
            <a:r>
              <a:rPr lang="en-US" dirty="0"/>
              <a:t>Abstraction - Java</a:t>
            </a:r>
          </a:p>
        </p:txBody>
      </p:sp>
      <p:sp>
        <p:nvSpPr>
          <p:cNvPr id="3" name="Content Placeholder 2">
            <a:extLst>
              <a:ext uri="{FF2B5EF4-FFF2-40B4-BE49-F238E27FC236}">
                <a16:creationId xmlns:a16="http://schemas.microsoft.com/office/drawing/2014/main" id="{64F0C81B-FE7F-F807-7831-740C3E789A1A}"/>
              </a:ext>
            </a:extLst>
          </p:cNvPr>
          <p:cNvSpPr>
            <a:spLocks noGrp="1"/>
          </p:cNvSpPr>
          <p:nvPr>
            <p:ph idx="1"/>
          </p:nvPr>
        </p:nvSpPr>
        <p:spPr/>
        <p:txBody>
          <a:bodyPr/>
          <a:lstStyle/>
          <a:p>
            <a:r>
              <a:rPr lang="en-US" dirty="0"/>
              <a:t>Abstraction is a process of hiding the implementation details and showing only functionality to users.</a:t>
            </a:r>
          </a:p>
          <a:p>
            <a:pPr lvl="1"/>
            <a:r>
              <a:rPr lang="en-US" dirty="0"/>
              <a:t>Abstract class</a:t>
            </a:r>
          </a:p>
          <a:p>
            <a:pPr lvl="1"/>
            <a:r>
              <a:rPr lang="en-US" dirty="0"/>
              <a:t>Interface</a:t>
            </a:r>
          </a:p>
        </p:txBody>
      </p:sp>
      <p:pic>
        <p:nvPicPr>
          <p:cNvPr id="4" name="Picture 3">
            <a:extLst>
              <a:ext uri="{FF2B5EF4-FFF2-40B4-BE49-F238E27FC236}">
                <a16:creationId xmlns:a16="http://schemas.microsoft.com/office/drawing/2014/main" id="{8FD21098-9456-F7A6-414A-A40AEA09F7D4}"/>
              </a:ext>
            </a:extLst>
          </p:cNvPr>
          <p:cNvPicPr>
            <a:picLocks noChangeAspect="1"/>
          </p:cNvPicPr>
          <p:nvPr/>
        </p:nvPicPr>
        <p:blipFill>
          <a:blip r:embed="rId2"/>
          <a:stretch>
            <a:fillRect/>
          </a:stretch>
        </p:blipFill>
        <p:spPr>
          <a:xfrm>
            <a:off x="7531767" y="2987399"/>
            <a:ext cx="3230479" cy="2027790"/>
          </a:xfrm>
          <a:prstGeom prst="rect">
            <a:avLst/>
          </a:prstGeom>
        </p:spPr>
      </p:pic>
    </p:spTree>
    <p:extLst>
      <p:ext uri="{BB962C8B-B14F-4D97-AF65-F5344CB8AC3E}">
        <p14:creationId xmlns:p14="http://schemas.microsoft.com/office/powerpoint/2010/main" val="32188045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7A2B07-B95D-8DFB-2D2B-E6F161E30413}"/>
              </a:ext>
            </a:extLst>
          </p:cNvPr>
          <p:cNvSpPr>
            <a:spLocks noGrp="1"/>
          </p:cNvSpPr>
          <p:nvPr>
            <p:ph type="title"/>
          </p:nvPr>
        </p:nvSpPr>
        <p:spPr/>
        <p:txBody>
          <a:bodyPr/>
          <a:lstStyle/>
          <a:p>
            <a:r>
              <a:rPr lang="en-US" dirty="0"/>
              <a:t>Encapsulation - Java</a:t>
            </a:r>
          </a:p>
        </p:txBody>
      </p:sp>
      <p:sp>
        <p:nvSpPr>
          <p:cNvPr id="3" name="Content Placeholder 2">
            <a:extLst>
              <a:ext uri="{FF2B5EF4-FFF2-40B4-BE49-F238E27FC236}">
                <a16:creationId xmlns:a16="http://schemas.microsoft.com/office/drawing/2014/main" id="{56FE2560-C249-D679-8B93-19C3EC22670E}"/>
              </a:ext>
            </a:extLst>
          </p:cNvPr>
          <p:cNvSpPr>
            <a:spLocks noGrp="1"/>
          </p:cNvSpPr>
          <p:nvPr>
            <p:ph idx="1"/>
          </p:nvPr>
        </p:nvSpPr>
        <p:spPr/>
        <p:txBody>
          <a:bodyPr/>
          <a:lstStyle/>
          <a:p>
            <a:r>
              <a:rPr lang="en-US" dirty="0"/>
              <a:t>Encapsulation is like a capsule. The whole code and data is bounded together into a single unit.</a:t>
            </a:r>
          </a:p>
          <a:p>
            <a:r>
              <a:rPr lang="en-US" dirty="0"/>
              <a:t>As we can see the members and methods are </a:t>
            </a:r>
          </a:p>
          <a:p>
            <a:pPr marL="0" indent="0">
              <a:buNone/>
            </a:pPr>
            <a:r>
              <a:rPr lang="en-US" dirty="0"/>
              <a:t>defined inside one class like a capsule.</a:t>
            </a:r>
          </a:p>
          <a:p>
            <a:r>
              <a:rPr lang="en-US" dirty="0"/>
              <a:t>Use of encapsulation,</a:t>
            </a:r>
          </a:p>
          <a:p>
            <a:pPr lvl="1"/>
            <a:r>
              <a:rPr lang="en-US" dirty="0"/>
              <a:t>Better control of class attributes and methods.</a:t>
            </a:r>
          </a:p>
          <a:p>
            <a:pPr lvl="1"/>
            <a:r>
              <a:rPr lang="en-US" dirty="0"/>
              <a:t>Class attribute can make ready/write only.</a:t>
            </a:r>
          </a:p>
          <a:p>
            <a:pPr lvl="1"/>
            <a:r>
              <a:rPr lang="en-US" dirty="0"/>
              <a:t>Is used to protect the data, and the variables must be private and can only be accessed through the methods.</a:t>
            </a:r>
          </a:p>
          <a:p>
            <a:pPr lvl="1"/>
            <a:r>
              <a:rPr lang="en-US" dirty="0"/>
              <a:t>Its mainly for the security purpose for the variables.</a:t>
            </a:r>
          </a:p>
          <a:p>
            <a:pPr marL="0" indent="0">
              <a:buNone/>
            </a:pPr>
            <a:endParaRPr lang="en-US" dirty="0"/>
          </a:p>
          <a:p>
            <a:pPr marL="0" indent="0">
              <a:buNone/>
            </a:pPr>
            <a:endParaRPr lang="en-US" dirty="0"/>
          </a:p>
        </p:txBody>
      </p:sp>
      <p:pic>
        <p:nvPicPr>
          <p:cNvPr id="4" name="Picture 3">
            <a:extLst>
              <a:ext uri="{FF2B5EF4-FFF2-40B4-BE49-F238E27FC236}">
                <a16:creationId xmlns:a16="http://schemas.microsoft.com/office/drawing/2014/main" id="{04670486-D525-894D-A8DB-888A38FE1693}"/>
              </a:ext>
            </a:extLst>
          </p:cNvPr>
          <p:cNvPicPr>
            <a:picLocks noChangeAspect="1"/>
          </p:cNvPicPr>
          <p:nvPr/>
        </p:nvPicPr>
        <p:blipFill>
          <a:blip r:embed="rId2"/>
          <a:stretch>
            <a:fillRect/>
          </a:stretch>
        </p:blipFill>
        <p:spPr>
          <a:xfrm>
            <a:off x="7855584" y="2694530"/>
            <a:ext cx="3114876" cy="2036011"/>
          </a:xfrm>
          <a:prstGeom prst="rect">
            <a:avLst/>
          </a:prstGeom>
        </p:spPr>
      </p:pic>
    </p:spTree>
    <p:extLst>
      <p:ext uri="{BB962C8B-B14F-4D97-AF65-F5344CB8AC3E}">
        <p14:creationId xmlns:p14="http://schemas.microsoft.com/office/powerpoint/2010/main" val="370231297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48136</TotalTime>
  <Words>2731</Words>
  <Application>Microsoft Office PowerPoint</Application>
  <PresentationFormat>Widescreen</PresentationFormat>
  <Paragraphs>414</Paragraphs>
  <Slides>61</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61</vt:i4>
      </vt:variant>
    </vt:vector>
  </HeadingPairs>
  <TitlesOfParts>
    <vt:vector size="67" baseType="lpstr">
      <vt:lpstr>Arial</vt:lpstr>
      <vt:lpstr>Calibri</vt:lpstr>
      <vt:lpstr>Calibri Light</vt:lpstr>
      <vt:lpstr>inter-bold</vt:lpstr>
      <vt:lpstr>inter-regular</vt:lpstr>
      <vt:lpstr>Office Theme</vt:lpstr>
      <vt:lpstr>Java</vt:lpstr>
      <vt:lpstr>Java Code Execution</vt:lpstr>
      <vt:lpstr>Unstructured – Structured - OOPS</vt:lpstr>
      <vt:lpstr>OOP – Object Oriented Programming</vt:lpstr>
      <vt:lpstr>OOP’s Concepts</vt:lpstr>
      <vt:lpstr>Objects - Java</vt:lpstr>
      <vt:lpstr>Class - Java</vt:lpstr>
      <vt:lpstr>Abstraction - Java</vt:lpstr>
      <vt:lpstr>Encapsulation - Java</vt:lpstr>
      <vt:lpstr>Inheritance - Java</vt:lpstr>
      <vt:lpstr>Inheritance - Eg</vt:lpstr>
      <vt:lpstr>Types of Inheritance</vt:lpstr>
      <vt:lpstr>Single - Inheritance</vt:lpstr>
      <vt:lpstr>Multilevel - Inheritance</vt:lpstr>
      <vt:lpstr>Hierarchical - Inheritance</vt:lpstr>
      <vt:lpstr>Hybrid - Inheritance</vt:lpstr>
      <vt:lpstr>Overloading - Java</vt:lpstr>
      <vt:lpstr>Overriding - Java</vt:lpstr>
      <vt:lpstr>Hierarchy Exception - Java</vt:lpstr>
      <vt:lpstr>Exception Handling - Java</vt:lpstr>
      <vt:lpstr>Build in Exceptions</vt:lpstr>
      <vt:lpstr>Checked Exceptions</vt:lpstr>
      <vt:lpstr>Unchecked Exceptions</vt:lpstr>
      <vt:lpstr>Exception - Hierarches</vt:lpstr>
      <vt:lpstr>User Defined Exceptions</vt:lpstr>
      <vt:lpstr>Super keyword - Java</vt:lpstr>
      <vt:lpstr>Fundamentals In Java</vt:lpstr>
      <vt:lpstr>Variables in Java</vt:lpstr>
      <vt:lpstr>Primitive Types</vt:lpstr>
      <vt:lpstr>PowerPoint Presentation</vt:lpstr>
      <vt:lpstr>Non-primitives types or Reference Type</vt:lpstr>
      <vt:lpstr>Non-primitive -  Arrays</vt:lpstr>
      <vt:lpstr>Non-primitive - String</vt:lpstr>
      <vt:lpstr>Non-primitive - Class</vt:lpstr>
      <vt:lpstr>Non-primitive - interface</vt:lpstr>
      <vt:lpstr>Non-primitive - enum</vt:lpstr>
      <vt:lpstr>Class </vt:lpstr>
      <vt:lpstr>PowerPoint Presentation</vt:lpstr>
      <vt:lpstr>Access Modifiers</vt:lpstr>
      <vt:lpstr>Functions</vt:lpstr>
      <vt:lpstr>PowerPoint Presentation</vt:lpstr>
      <vt:lpstr>PowerPoint Presentation</vt:lpstr>
      <vt:lpstr>Constructor</vt:lpstr>
      <vt:lpstr>Java Data Types</vt:lpstr>
      <vt:lpstr>Collections - Java</vt:lpstr>
      <vt:lpstr>Arraylist - Java</vt:lpstr>
      <vt:lpstr>Arraylist - Manipulation</vt:lpstr>
      <vt:lpstr>Linkedlist - Java</vt:lpstr>
      <vt:lpstr>Linked list - manipulation</vt:lpstr>
      <vt:lpstr>Vector - Java</vt:lpstr>
      <vt:lpstr>Stack - Java</vt:lpstr>
      <vt:lpstr>Set – Hashset/LinkedHashSet/TreeSet</vt:lpstr>
      <vt:lpstr>PowerPoint Presentation</vt:lpstr>
      <vt:lpstr>PowerPoint Presentation</vt:lpstr>
      <vt:lpstr>PowerPoint Presentation</vt:lpstr>
      <vt:lpstr>List vs Set</vt:lpstr>
      <vt:lpstr>Map - Java</vt:lpstr>
      <vt:lpstr>HashMap - Java</vt:lpstr>
      <vt:lpstr>LinkedHashMap - Java</vt:lpstr>
      <vt:lpstr>TreeMap - Java</vt:lpstr>
      <vt:lpstr>Mutable vs Immutable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Selenium Automation</dc:title>
  <dc:creator>Jerald Francis</dc:creator>
  <cp:lastModifiedBy>Jerald Francis</cp:lastModifiedBy>
  <cp:revision>4</cp:revision>
  <dcterms:created xsi:type="dcterms:W3CDTF">2022-10-14T00:26:27Z</dcterms:created>
  <dcterms:modified xsi:type="dcterms:W3CDTF">2022-12-12T15:09:21Z</dcterms:modified>
</cp:coreProperties>
</file>